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5"/>
  </p:notesMasterIdLst>
  <p:handoutMasterIdLst>
    <p:handoutMasterId r:id="rId76"/>
  </p:handoutMasterIdLst>
  <p:sldIdLst>
    <p:sldId id="336" r:id="rId2"/>
    <p:sldId id="256" r:id="rId3"/>
    <p:sldId id="335" r:id="rId4"/>
    <p:sldId id="337" r:id="rId5"/>
    <p:sldId id="338" r:id="rId6"/>
    <p:sldId id="332" r:id="rId7"/>
    <p:sldId id="333" r:id="rId8"/>
    <p:sldId id="334" r:id="rId9"/>
    <p:sldId id="339" r:id="rId10"/>
    <p:sldId id="340" r:id="rId11"/>
    <p:sldId id="260" r:id="rId12"/>
    <p:sldId id="258" r:id="rId13"/>
    <p:sldId id="259" r:id="rId14"/>
    <p:sldId id="341" r:id="rId15"/>
    <p:sldId id="263" r:id="rId16"/>
    <p:sldId id="264" r:id="rId17"/>
    <p:sldId id="265" r:id="rId18"/>
    <p:sldId id="266" r:id="rId19"/>
    <p:sldId id="343" r:id="rId20"/>
    <p:sldId id="342" r:id="rId21"/>
    <p:sldId id="267" r:id="rId22"/>
    <p:sldId id="373" r:id="rId23"/>
    <p:sldId id="344" r:id="rId24"/>
    <p:sldId id="294" r:id="rId25"/>
    <p:sldId id="262" r:id="rId26"/>
    <p:sldId id="295" r:id="rId27"/>
    <p:sldId id="345" r:id="rId28"/>
    <p:sldId id="370" r:id="rId29"/>
    <p:sldId id="371" r:id="rId30"/>
    <p:sldId id="372" r:id="rId31"/>
    <p:sldId id="269" r:id="rId32"/>
    <p:sldId id="346" r:id="rId33"/>
    <p:sldId id="347" r:id="rId34"/>
    <p:sldId id="348" r:id="rId35"/>
    <p:sldId id="349" r:id="rId36"/>
    <p:sldId id="350" r:id="rId37"/>
    <p:sldId id="351" r:id="rId38"/>
    <p:sldId id="276" r:id="rId39"/>
    <p:sldId id="352" r:id="rId40"/>
    <p:sldId id="353" r:id="rId41"/>
    <p:sldId id="354" r:id="rId42"/>
    <p:sldId id="355" r:id="rId43"/>
    <p:sldId id="356" r:id="rId44"/>
    <p:sldId id="357" r:id="rId45"/>
    <p:sldId id="358" r:id="rId46"/>
    <p:sldId id="359" r:id="rId47"/>
    <p:sldId id="360" r:id="rId48"/>
    <p:sldId id="296" r:id="rId49"/>
    <p:sldId id="361" r:id="rId50"/>
    <p:sldId id="362" r:id="rId51"/>
    <p:sldId id="363" r:id="rId52"/>
    <p:sldId id="364" r:id="rId53"/>
    <p:sldId id="365" r:id="rId54"/>
    <p:sldId id="367" r:id="rId55"/>
    <p:sldId id="366" r:id="rId56"/>
    <p:sldId id="307" r:id="rId57"/>
    <p:sldId id="308" r:id="rId58"/>
    <p:sldId id="309" r:id="rId59"/>
    <p:sldId id="310" r:id="rId60"/>
    <p:sldId id="368" r:id="rId61"/>
    <p:sldId id="369" r:id="rId62"/>
    <p:sldId id="312" r:id="rId63"/>
    <p:sldId id="313" r:id="rId64"/>
    <p:sldId id="314" r:id="rId65"/>
    <p:sldId id="318" r:id="rId66"/>
    <p:sldId id="319" r:id="rId67"/>
    <p:sldId id="320" r:id="rId68"/>
    <p:sldId id="321" r:id="rId69"/>
    <p:sldId id="317" r:id="rId70"/>
    <p:sldId id="315" r:id="rId71"/>
    <p:sldId id="316" r:id="rId72"/>
    <p:sldId id="331" r:id="rId73"/>
    <p:sldId id="330" r:id="rId7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293" autoAdjust="0"/>
  </p:normalViewPr>
  <p:slideViewPr>
    <p:cSldViewPr>
      <p:cViewPr varScale="1">
        <p:scale>
          <a:sx n="63" d="100"/>
          <a:sy n="63" d="100"/>
        </p:scale>
        <p:origin x="-1596" y="-96"/>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81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7A755F-9709-4277-B6CC-28C55B0A5A1D}" type="datetimeFigureOut">
              <a:rPr lang="tr-TR" smtClean="0"/>
              <a:t>06.06.2012</a:t>
            </a:fld>
            <a:endParaRPr lang="tr-TR"/>
          </a:p>
        </p:txBody>
      </p:sp>
      <p:sp>
        <p:nvSpPr>
          <p:cNvPr id="4" name="Altbilgi Yer Tutucusu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Açıklama İçin Bkz. Dipnot</a:t>
            </a:r>
            <a:endParaRPr lang="tr-TR"/>
          </a:p>
        </p:txBody>
      </p:sp>
      <p:sp>
        <p:nvSpPr>
          <p:cNvPr id="5" name="Slayt Numarası Yer Tutucus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1120A9-98F8-43DA-81FB-00E6F7295533}" type="slidenum">
              <a:rPr lang="tr-TR" smtClean="0"/>
              <a:t>‹#›</a:t>
            </a:fld>
            <a:endParaRPr lang="tr-TR"/>
          </a:p>
        </p:txBody>
      </p:sp>
    </p:spTree>
    <p:extLst>
      <p:ext uri="{BB962C8B-B14F-4D97-AF65-F5344CB8AC3E}">
        <p14:creationId xmlns:p14="http://schemas.microsoft.com/office/powerpoint/2010/main" val="1885281854"/>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F2A744-3464-4F8F-97AB-4F5266EA9ADA}" type="datetimeFigureOut">
              <a:rPr lang="tr-TR" smtClean="0"/>
              <a:t>06.06.2012</a:t>
            </a:fld>
            <a:endParaRPr lang="tr-TR" dirty="0"/>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Açıklama İçin Bkz. Dipnot</a:t>
            </a:r>
            <a:endParaRPr lang="tr-TR"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BD5ACF-7FC1-4F61-B143-56FBC5FAE1F4}" type="slidenum">
              <a:rPr lang="tr-TR" smtClean="0"/>
              <a:t>‹#›</a:t>
            </a:fld>
            <a:endParaRPr lang="tr-TR" dirty="0"/>
          </a:p>
        </p:txBody>
      </p:sp>
    </p:spTree>
    <p:extLst>
      <p:ext uri="{BB962C8B-B14F-4D97-AF65-F5344CB8AC3E}">
        <p14:creationId xmlns:p14="http://schemas.microsoft.com/office/powerpoint/2010/main" val="3516302684"/>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497243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latin typeface="+mn-lt"/>
                <a:ea typeface="+mn-ea"/>
                <a:cs typeface="+mn-cs"/>
              </a:rPr>
              <a:t>Yukarıda belirtilenler hariç kiracının KDV mükellefi olmaması halinde de (faaliyetleri sadece 2 No.lu KDV beyannamesi vermelerini gerektirenler de bu kapsamda mütalaa edilecektir) kira bedeli üzerinden hesaplanan KDV, kiraya veren tarafından mükellef sıfatıyla beyan edilecektir. Kiraya verenin başka nedenlerle KDV mükellefiyeti olmaması bu uygulamaya engel değildir.</a:t>
            </a:r>
            <a:endParaRPr lang="tr-TR" sz="1200" kern="1200" dirty="0">
              <a:solidFill>
                <a:schemeClr val="tx1"/>
              </a:solidFill>
              <a:latin typeface="+mn-lt"/>
              <a:ea typeface="+mn-ea"/>
              <a:cs typeface="+mn-cs"/>
            </a:endParaRPr>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mn-lt"/>
                <a:ea typeface="+mn-ea"/>
                <a:cs typeface="+mn-cs"/>
              </a:rPr>
              <a:t>KDV Kanununun 9 uncu maddesinin (1) </a:t>
            </a:r>
            <a:r>
              <a:rPr lang="tr-TR" sz="1200" kern="1200" dirty="0" err="1" smtClean="0">
                <a:solidFill>
                  <a:schemeClr val="tx1"/>
                </a:solidFill>
                <a:latin typeface="+mn-lt"/>
                <a:ea typeface="+mn-ea"/>
                <a:cs typeface="+mn-cs"/>
              </a:rPr>
              <a:t>numaralI</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fIkrasIna</a:t>
            </a:r>
            <a:r>
              <a:rPr lang="tr-TR" sz="1200" kern="1200" dirty="0" smtClean="0">
                <a:solidFill>
                  <a:schemeClr val="tx1"/>
                </a:solidFill>
                <a:latin typeface="+mn-lt"/>
                <a:ea typeface="+mn-ea"/>
                <a:cs typeface="+mn-cs"/>
              </a:rPr>
              <a:t> göre, mükellefin Türkiye içinde </a:t>
            </a:r>
            <a:r>
              <a:rPr lang="tr-TR" sz="1200" kern="1200" dirty="0" err="1" smtClean="0">
                <a:solidFill>
                  <a:schemeClr val="tx1"/>
                </a:solidFill>
                <a:latin typeface="+mn-lt"/>
                <a:ea typeface="+mn-ea"/>
                <a:cs typeface="+mn-cs"/>
              </a:rPr>
              <a:t>ikametgâhInIn</a:t>
            </a:r>
            <a:r>
              <a:rPr lang="tr-TR" sz="1200" kern="1200" dirty="0" smtClean="0">
                <a:solidFill>
                  <a:schemeClr val="tx1"/>
                </a:solidFill>
                <a:latin typeface="+mn-lt"/>
                <a:ea typeface="+mn-ea"/>
                <a:cs typeface="+mn-cs"/>
              </a:rPr>
              <a:t>, işyerinin, kanuni merkezi ve iş merkezinin </a:t>
            </a:r>
            <a:r>
              <a:rPr lang="tr-TR" sz="1200" kern="1200" dirty="0" err="1" smtClean="0">
                <a:solidFill>
                  <a:schemeClr val="tx1"/>
                </a:solidFill>
                <a:latin typeface="+mn-lt"/>
                <a:ea typeface="+mn-ea"/>
                <a:cs typeface="+mn-cs"/>
              </a:rPr>
              <a:t>bulunmamasI</a:t>
            </a:r>
            <a:r>
              <a:rPr lang="tr-TR" sz="1200" kern="1200" dirty="0" smtClean="0">
                <a:solidFill>
                  <a:schemeClr val="tx1"/>
                </a:solidFill>
                <a:latin typeface="+mn-lt"/>
                <a:ea typeface="+mn-ea"/>
                <a:cs typeface="+mn-cs"/>
              </a:rPr>
              <a:t> hallerinde </a:t>
            </a:r>
            <a:r>
              <a:rPr lang="tr-TR" sz="1200" kern="1200" dirty="0" smtClean="0">
                <a:solidFill>
                  <a:srgbClr val="FF0000"/>
                </a:solidFill>
                <a:latin typeface="+mn-lt"/>
                <a:ea typeface="+mn-ea"/>
                <a:cs typeface="+mn-cs"/>
              </a:rPr>
              <a:t>ve gerekli görülen diğer hallerde </a:t>
            </a:r>
            <a:r>
              <a:rPr lang="tr-TR" sz="1200" kern="1200" dirty="0" smtClean="0">
                <a:solidFill>
                  <a:schemeClr val="tx1"/>
                </a:solidFill>
                <a:latin typeface="+mn-lt"/>
                <a:ea typeface="+mn-ea"/>
                <a:cs typeface="+mn-cs"/>
              </a:rPr>
              <a:t>Maliye </a:t>
            </a:r>
            <a:r>
              <a:rPr lang="tr-TR" sz="1200" kern="1200" dirty="0" err="1" smtClean="0">
                <a:solidFill>
                  <a:schemeClr val="tx1"/>
                </a:solidFill>
                <a:latin typeface="+mn-lt"/>
                <a:ea typeface="+mn-ea"/>
                <a:cs typeface="+mn-cs"/>
              </a:rPr>
              <a:t>BakanlIğI</a:t>
            </a:r>
            <a:r>
              <a:rPr lang="tr-TR" sz="1200" kern="1200" dirty="0" smtClean="0">
                <a:solidFill>
                  <a:schemeClr val="tx1"/>
                </a:solidFill>
                <a:latin typeface="+mn-lt"/>
                <a:ea typeface="+mn-ea"/>
                <a:cs typeface="+mn-cs"/>
              </a:rPr>
              <a:t> vergi </a:t>
            </a:r>
            <a:r>
              <a:rPr lang="tr-TR" sz="1200" kern="1200" dirty="0" err="1" smtClean="0">
                <a:solidFill>
                  <a:schemeClr val="tx1"/>
                </a:solidFill>
                <a:latin typeface="+mn-lt"/>
                <a:ea typeface="+mn-ea"/>
                <a:cs typeface="+mn-cs"/>
              </a:rPr>
              <a:t>alacağInIn</a:t>
            </a:r>
            <a:r>
              <a:rPr lang="tr-TR" sz="1200" kern="1200" dirty="0" smtClean="0">
                <a:solidFill>
                  <a:schemeClr val="tx1"/>
                </a:solidFill>
                <a:latin typeface="+mn-lt"/>
                <a:ea typeface="+mn-ea"/>
                <a:cs typeface="+mn-cs"/>
              </a:rPr>
              <a:t> emniyet </a:t>
            </a:r>
            <a:r>
              <a:rPr lang="tr-TR" sz="1200" kern="1200" dirty="0" err="1" smtClean="0">
                <a:solidFill>
                  <a:schemeClr val="tx1"/>
                </a:solidFill>
                <a:latin typeface="+mn-lt"/>
                <a:ea typeface="+mn-ea"/>
                <a:cs typeface="+mn-cs"/>
              </a:rPr>
              <a:t>altIna</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alInmasI</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amacIyla</a:t>
            </a:r>
            <a:r>
              <a:rPr lang="tr-TR" sz="1200" kern="1200" dirty="0" smtClean="0">
                <a:solidFill>
                  <a:schemeClr val="tx1"/>
                </a:solidFill>
                <a:latin typeface="+mn-lt"/>
                <a:ea typeface="+mn-ea"/>
                <a:cs typeface="+mn-cs"/>
              </a:rPr>
              <a:t>, vergiye tabi işlemlere taraf </a:t>
            </a:r>
            <a:r>
              <a:rPr lang="tr-TR" sz="1200" kern="1200" dirty="0" err="1" smtClean="0">
                <a:solidFill>
                  <a:schemeClr val="tx1"/>
                </a:solidFill>
                <a:latin typeface="+mn-lt"/>
                <a:ea typeface="+mn-ea"/>
                <a:cs typeface="+mn-cs"/>
              </a:rPr>
              <a:t>olanlarI</a:t>
            </a:r>
            <a:r>
              <a:rPr lang="tr-TR" sz="1200" kern="1200" dirty="0" smtClean="0">
                <a:solidFill>
                  <a:schemeClr val="tx1"/>
                </a:solidFill>
                <a:latin typeface="+mn-lt"/>
                <a:ea typeface="+mn-ea"/>
                <a:cs typeface="+mn-cs"/>
              </a:rPr>
              <a:t> verginin ödenmesinden sorumlu tutma yetkisine sahiptir.</a:t>
            </a:r>
          </a:p>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3713817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latin typeface="+mn-lt"/>
                <a:ea typeface="+mn-ea"/>
                <a:cs typeface="+mn-cs"/>
              </a:rPr>
              <a:t>2 No.lu KDV Beyannamesi sadece </a:t>
            </a:r>
            <a:r>
              <a:rPr lang="tr-TR" sz="1200" kern="1200" dirty="0" err="1" smtClean="0">
                <a:solidFill>
                  <a:schemeClr val="tx1"/>
                </a:solidFill>
                <a:latin typeface="+mn-lt"/>
                <a:ea typeface="+mn-ea"/>
                <a:cs typeface="+mn-cs"/>
              </a:rPr>
              <a:t>tevkifata</a:t>
            </a:r>
            <a:r>
              <a:rPr lang="tr-TR" sz="1200" kern="1200" dirty="0" smtClean="0">
                <a:solidFill>
                  <a:schemeClr val="tx1"/>
                </a:solidFill>
                <a:latin typeface="+mn-lt"/>
                <a:ea typeface="+mn-ea"/>
                <a:cs typeface="+mn-cs"/>
              </a:rPr>
              <a:t> tabi işlemlerin olduğu dönemlerde verilecektir. Gerçek usulde KDV mükellefleri (KDV1 vergi türünden mükellef sicilinde kayıtlı olanlar) </a:t>
            </a:r>
            <a:r>
              <a:rPr lang="tr-TR" sz="1200" kern="1200" dirty="0" err="1" smtClean="0">
                <a:solidFill>
                  <a:schemeClr val="tx1"/>
                </a:solidFill>
                <a:latin typeface="+mn-lt"/>
                <a:ea typeface="+mn-ea"/>
                <a:cs typeface="+mn-cs"/>
              </a:rPr>
              <a:t>tevkifata</a:t>
            </a:r>
            <a:r>
              <a:rPr lang="tr-TR" sz="1200" kern="1200" dirty="0" smtClean="0">
                <a:solidFill>
                  <a:schemeClr val="tx1"/>
                </a:solidFill>
                <a:latin typeface="+mn-lt"/>
                <a:ea typeface="+mn-ea"/>
                <a:cs typeface="+mn-cs"/>
              </a:rPr>
              <a:t> tabi tutulan KDV'nin beyanında 1015B beyanname kodlu KDV2 beyannamesini, gerçek usulde KDV mükellefiyeti bulunmayanlar ise söz konusu verginin beyanında 9015 beyanname kodlu KDV2 beyannamesini kullanacaklardır.</a:t>
            </a:r>
          </a:p>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37138174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latin typeface="+mn-lt"/>
                <a:ea typeface="+mn-ea"/>
                <a:cs typeface="+mn-cs"/>
              </a:rPr>
              <a:t>Genel bütçeli idareler dışındaki vergi sorumluları tevkif ettikleri vergiyi, vergi sorumlularına ait 2 No.lu KDV Beyannamesi ile beyan edeceklerdir. Bunların başka faaliyetleri nedeniyle KDV mükellefiyetlerinin bulunmaması ve dolayısıyla 1 No.lu KDV Beyannamesi vermemeleri bu uygulamaya engel değildir.</a:t>
            </a:r>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37049216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latin typeface="+mn-lt"/>
                <a:ea typeface="+mn-ea"/>
                <a:cs typeface="+mn-cs"/>
              </a:rPr>
              <a:t>3.2.2.2.3. Herhangi bir teslim ya da hizmet kapsamında veya bu teslim ya da hizmetin devamı niteliğinde verilmek ve bedeli ayrıca belirlenmek kaydıyla eğitim hizmetleri danışmanlık hizmeti kapsamında değerlendirilecektir.</a:t>
            </a:r>
          </a:p>
          <a:p>
            <a:r>
              <a:rPr lang="tr-TR" sz="1200" kern="1200" dirty="0" smtClean="0">
                <a:solidFill>
                  <a:schemeClr val="tx1"/>
                </a:solidFill>
                <a:latin typeface="+mn-lt"/>
                <a:ea typeface="+mn-ea"/>
                <a:cs typeface="+mn-cs"/>
              </a:rPr>
              <a:t>3.2.2.2.4. Avukatların hukuki ihtilaflarla ilgili olarak yargı mercileri nezdinde veya yargı kararlarının sonuçları ile ilgili olarak vekâlet akdi çerçevesinde (icra vb.) verdikleri hizmetler prensip olarak </a:t>
            </a:r>
            <a:r>
              <a:rPr lang="tr-TR" sz="1200" kern="1200" dirty="0" err="1" smtClean="0">
                <a:solidFill>
                  <a:schemeClr val="tx1"/>
                </a:solidFill>
                <a:latin typeface="+mn-lt"/>
                <a:ea typeface="+mn-ea"/>
                <a:cs typeface="+mn-cs"/>
              </a:rPr>
              <a:t>tevkifat</a:t>
            </a:r>
            <a:r>
              <a:rPr lang="tr-TR" sz="1200" kern="1200" dirty="0" smtClean="0">
                <a:solidFill>
                  <a:schemeClr val="tx1"/>
                </a:solidFill>
                <a:latin typeface="+mn-lt"/>
                <a:ea typeface="+mn-ea"/>
                <a:cs typeface="+mn-cs"/>
              </a:rPr>
              <a:t> kapsamına girmemektedir. Avukatların verdikleri danışmanlık hizmetleri ise </a:t>
            </a:r>
            <a:r>
              <a:rPr lang="tr-TR" sz="1200" kern="1200" dirty="0" err="1" smtClean="0">
                <a:solidFill>
                  <a:schemeClr val="tx1"/>
                </a:solidFill>
                <a:latin typeface="+mn-lt"/>
                <a:ea typeface="+mn-ea"/>
                <a:cs typeface="+mn-cs"/>
              </a:rPr>
              <a:t>tevkifata</a:t>
            </a:r>
            <a:r>
              <a:rPr lang="tr-TR" sz="1200" kern="1200" dirty="0" smtClean="0">
                <a:solidFill>
                  <a:schemeClr val="tx1"/>
                </a:solidFill>
                <a:latin typeface="+mn-lt"/>
                <a:ea typeface="+mn-ea"/>
                <a:cs typeface="+mn-cs"/>
              </a:rPr>
              <a:t> tabidir.</a:t>
            </a:r>
          </a:p>
          <a:p>
            <a:r>
              <a:rPr lang="tr-TR" sz="1200" kern="1200" dirty="0" smtClean="0">
                <a:solidFill>
                  <a:schemeClr val="tx1"/>
                </a:solidFill>
                <a:latin typeface="+mn-lt"/>
                <a:ea typeface="+mn-ea"/>
                <a:cs typeface="+mn-cs"/>
              </a:rPr>
              <a:t>Avukatlarla yapılan sözleşmede avukatlık ve danışmanlık hizmetleri birlikte yer alıyorsa, bu iki unsur ayrı ayrı ücretlendirilmediği takdirde, toplam sözleşme bedeli üzerinden </a:t>
            </a:r>
            <a:r>
              <a:rPr lang="tr-TR" sz="1200" kern="1200" dirty="0" err="1" smtClean="0">
                <a:solidFill>
                  <a:schemeClr val="tx1"/>
                </a:solidFill>
                <a:latin typeface="+mn-lt"/>
                <a:ea typeface="+mn-ea"/>
                <a:cs typeface="+mn-cs"/>
              </a:rPr>
              <a:t>tevkifat</a:t>
            </a:r>
            <a:r>
              <a:rPr lang="tr-TR" sz="1200" kern="1200" dirty="0" smtClean="0">
                <a:solidFill>
                  <a:schemeClr val="tx1"/>
                </a:solidFill>
                <a:latin typeface="+mn-lt"/>
                <a:ea typeface="+mn-ea"/>
                <a:cs typeface="+mn-cs"/>
              </a:rPr>
              <a:t> uygulanacaktır.</a:t>
            </a:r>
          </a:p>
          <a:p>
            <a:r>
              <a:rPr lang="tr-TR" sz="1200" kern="1200" dirty="0" smtClean="0">
                <a:solidFill>
                  <a:schemeClr val="tx1"/>
                </a:solidFill>
                <a:latin typeface="+mn-lt"/>
                <a:ea typeface="+mn-ea"/>
                <a:cs typeface="+mn-cs"/>
              </a:rPr>
              <a:t>3.2.2.2.5. Uluslararası gözetim şirketleri tarafından ifa edilen gözetim hizmetleri ile araç, makine, teçhizat ve benzerlerinin kalite kontrol ve test edilmesine ilişkin hizmet alımları da </a:t>
            </a:r>
            <a:r>
              <a:rPr lang="tr-TR" sz="1200" kern="1200" dirty="0" err="1" smtClean="0">
                <a:solidFill>
                  <a:schemeClr val="tx1"/>
                </a:solidFill>
                <a:latin typeface="+mn-lt"/>
                <a:ea typeface="+mn-ea"/>
                <a:cs typeface="+mn-cs"/>
              </a:rPr>
              <a:t>tevkifata</a:t>
            </a:r>
            <a:r>
              <a:rPr lang="tr-TR" sz="1200" kern="1200" dirty="0" smtClean="0">
                <a:solidFill>
                  <a:schemeClr val="tx1"/>
                </a:solidFill>
                <a:latin typeface="+mn-lt"/>
                <a:ea typeface="+mn-ea"/>
                <a:cs typeface="+mn-cs"/>
              </a:rPr>
              <a:t> tabidir.</a:t>
            </a:r>
          </a:p>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288467769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28846776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288467769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b="0" i="0" u="none" strike="noStrike" kern="1200" baseline="0" dirty="0" smtClean="0">
                <a:solidFill>
                  <a:schemeClr val="tx1"/>
                </a:solidFill>
                <a:latin typeface="+mn-lt"/>
                <a:ea typeface="+mn-ea"/>
                <a:cs typeface="+mn-cs"/>
              </a:rPr>
              <a:t>İşlem bedeli üzerinden hesaplanan KDV den </a:t>
            </a:r>
            <a:r>
              <a:rPr lang="tr-TR" sz="1200" b="0" i="0" u="none" strike="noStrike" kern="1200" baseline="0" dirty="0" err="1" smtClean="0">
                <a:solidFill>
                  <a:schemeClr val="tx1"/>
                </a:solidFill>
                <a:latin typeface="+mn-lt"/>
                <a:ea typeface="+mn-ea"/>
                <a:cs typeface="+mn-cs"/>
              </a:rPr>
              <a:t>tevkifat</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yapIlmamIş</a:t>
            </a:r>
            <a:r>
              <a:rPr lang="tr-TR" sz="1200" b="0" i="0" u="none" strike="noStrike" kern="1200" baseline="0" dirty="0" smtClean="0">
                <a:solidFill>
                  <a:schemeClr val="tx1"/>
                </a:solidFill>
                <a:latin typeface="+mn-lt"/>
                <a:ea typeface="+mn-ea"/>
                <a:cs typeface="+mn-cs"/>
              </a:rPr>
              <a:t> yada eksik </a:t>
            </a:r>
            <a:r>
              <a:rPr lang="tr-TR" sz="1200" b="0" i="0" u="none" strike="noStrike" kern="1200" baseline="0" dirty="0" err="1" smtClean="0">
                <a:solidFill>
                  <a:schemeClr val="tx1"/>
                </a:solidFill>
                <a:latin typeface="+mn-lt"/>
                <a:ea typeface="+mn-ea"/>
                <a:cs typeface="+mn-cs"/>
              </a:rPr>
              <a:t>yapIlmIş</a:t>
            </a:r>
            <a:r>
              <a:rPr lang="tr-TR" sz="1200" b="0" i="0" u="none" strike="noStrike" kern="1200" baseline="0" dirty="0" smtClean="0">
                <a:solidFill>
                  <a:schemeClr val="tx1"/>
                </a:solidFill>
                <a:latin typeface="+mn-lt"/>
                <a:ea typeface="+mn-ea"/>
                <a:cs typeface="+mn-cs"/>
              </a:rPr>
              <a:t> ancak, fatura bedeli KDV </a:t>
            </a:r>
            <a:r>
              <a:rPr lang="tr-TR" sz="1200" b="0" i="0" u="none" strike="noStrike" kern="1200" baseline="0" dirty="0" err="1" smtClean="0">
                <a:solidFill>
                  <a:schemeClr val="tx1"/>
                </a:solidFill>
                <a:latin typeface="+mn-lt"/>
                <a:ea typeface="+mn-ea"/>
                <a:cs typeface="+mn-cs"/>
              </a:rPr>
              <a:t>nin</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tamamI</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satIcI</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tarafIndan</a:t>
            </a:r>
            <a:r>
              <a:rPr lang="tr-TR" sz="1200" b="0" i="0" u="none" strike="noStrike" kern="1200" baseline="0" dirty="0" smtClean="0">
                <a:solidFill>
                  <a:schemeClr val="tx1"/>
                </a:solidFill>
                <a:latin typeface="+mn-lt"/>
                <a:ea typeface="+mn-ea"/>
                <a:cs typeface="+mn-cs"/>
              </a:rPr>
              <a:t> beyan edilmişse, daha sonra bunun idarece tespiti halinde vergi sorumlusu </a:t>
            </a:r>
            <a:r>
              <a:rPr lang="tr-TR" sz="1200" b="0" i="0" u="none" strike="noStrike" kern="1200" baseline="0" dirty="0" err="1" smtClean="0">
                <a:solidFill>
                  <a:schemeClr val="tx1"/>
                </a:solidFill>
                <a:latin typeface="+mn-lt"/>
                <a:ea typeface="+mn-ea"/>
                <a:cs typeface="+mn-cs"/>
              </a:rPr>
              <a:t>alIcIdan</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artIk</a:t>
            </a:r>
            <a:r>
              <a:rPr lang="tr-TR" sz="1200" b="0" i="0" u="none" strike="noStrike" kern="1200" baseline="0" dirty="0" smtClean="0">
                <a:solidFill>
                  <a:schemeClr val="tx1"/>
                </a:solidFill>
                <a:latin typeface="+mn-lt"/>
                <a:ea typeface="+mn-ea"/>
                <a:cs typeface="+mn-cs"/>
              </a:rPr>
              <a:t> verginin ana </a:t>
            </a:r>
            <a:r>
              <a:rPr lang="tr-TR" sz="1200" b="0" i="0" u="none" strike="noStrike" kern="1200" baseline="0" dirty="0" err="1" smtClean="0">
                <a:solidFill>
                  <a:schemeClr val="tx1"/>
                </a:solidFill>
                <a:latin typeface="+mn-lt"/>
                <a:ea typeface="+mn-ea"/>
                <a:cs typeface="+mn-cs"/>
              </a:rPr>
              <a:t>parasI</a:t>
            </a:r>
            <a:r>
              <a:rPr lang="tr-TR" sz="1200" b="0" i="0" u="none" strike="noStrike" kern="1200" baseline="0" dirty="0" smtClean="0">
                <a:solidFill>
                  <a:schemeClr val="tx1"/>
                </a:solidFill>
                <a:latin typeface="+mn-lt"/>
                <a:ea typeface="+mn-ea"/>
                <a:cs typeface="+mn-cs"/>
              </a:rPr>
              <a:t> yani </a:t>
            </a:r>
            <a:r>
              <a:rPr lang="tr-TR" sz="1200" b="0" i="0" u="none" strike="noStrike" kern="1200" baseline="0" dirty="0" err="1" smtClean="0">
                <a:solidFill>
                  <a:schemeClr val="tx1"/>
                </a:solidFill>
                <a:latin typeface="+mn-lt"/>
                <a:ea typeface="+mn-ea"/>
                <a:cs typeface="+mn-cs"/>
              </a:rPr>
              <a:t>aslI</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aranmayacaktIr</a:t>
            </a:r>
            <a:r>
              <a:rPr lang="tr-TR" sz="1200" b="0" i="0" u="none" strike="noStrike" kern="1200" baseline="0" dirty="0" smtClean="0">
                <a:solidFill>
                  <a:schemeClr val="tx1"/>
                </a:solidFill>
                <a:latin typeface="+mn-lt"/>
                <a:ea typeface="+mn-ea"/>
                <a:cs typeface="+mn-cs"/>
              </a:rPr>
              <a:t>. Buna </a:t>
            </a:r>
            <a:r>
              <a:rPr lang="tr-TR" sz="1200" b="0" i="0" u="none" strike="noStrike" kern="1200" baseline="0" dirty="0" err="1" smtClean="0">
                <a:solidFill>
                  <a:schemeClr val="tx1"/>
                </a:solidFill>
                <a:latin typeface="+mn-lt"/>
                <a:ea typeface="+mn-ea"/>
                <a:cs typeface="+mn-cs"/>
              </a:rPr>
              <a:t>karşIlIk</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zamanInda</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tevkifat</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beyanInda</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bulunulmamasI</a:t>
            </a:r>
            <a:r>
              <a:rPr lang="tr-TR" sz="1200" b="0" i="0" u="none" strike="noStrike" kern="1200" baseline="0" dirty="0" smtClean="0">
                <a:solidFill>
                  <a:schemeClr val="tx1"/>
                </a:solidFill>
                <a:latin typeface="+mn-lt"/>
                <a:ea typeface="+mn-ea"/>
                <a:cs typeface="+mn-cs"/>
              </a:rPr>
              <a:t> nedeniyle </a:t>
            </a:r>
            <a:r>
              <a:rPr lang="tr-TR" sz="1200" b="0" i="0" u="none" strike="noStrike" kern="1200" baseline="0" dirty="0" err="1" smtClean="0">
                <a:solidFill>
                  <a:schemeClr val="tx1"/>
                </a:solidFill>
                <a:latin typeface="+mn-lt"/>
                <a:ea typeface="+mn-ea"/>
                <a:cs typeface="+mn-cs"/>
              </a:rPr>
              <a:t>tevkifat</a:t>
            </a:r>
            <a:r>
              <a:rPr lang="tr-TR" sz="1200" b="0" i="0" u="none" strike="noStrike" kern="1200" baseline="0" dirty="0" smtClean="0">
                <a:solidFill>
                  <a:schemeClr val="tx1"/>
                </a:solidFill>
                <a:latin typeface="+mn-lt"/>
                <a:ea typeface="+mn-ea"/>
                <a:cs typeface="+mn-cs"/>
              </a:rPr>
              <a:t> sorumlusundan vergi </a:t>
            </a:r>
            <a:r>
              <a:rPr lang="tr-TR" sz="1200" b="0" i="0" u="none" strike="noStrike" kern="1200" baseline="0" dirty="0" err="1" smtClean="0">
                <a:solidFill>
                  <a:schemeClr val="tx1"/>
                </a:solidFill>
                <a:latin typeface="+mn-lt"/>
                <a:ea typeface="+mn-ea"/>
                <a:cs typeface="+mn-cs"/>
              </a:rPr>
              <a:t>ziyaI</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cezasI</a:t>
            </a:r>
            <a:r>
              <a:rPr lang="tr-TR" sz="1200" b="0" i="0" u="none" strike="noStrike" kern="1200" baseline="0" dirty="0" smtClean="0">
                <a:solidFill>
                  <a:schemeClr val="tx1"/>
                </a:solidFill>
                <a:latin typeface="+mn-lt"/>
                <a:ea typeface="+mn-ea"/>
                <a:cs typeface="+mn-cs"/>
              </a:rPr>
              <a:t> ve gecikme faizi talep edilecektir. Gecikme faizi; KDV </a:t>
            </a:r>
            <a:r>
              <a:rPr lang="tr-TR" sz="1200" b="0" i="0" u="none" strike="noStrike" kern="1200" baseline="0" dirty="0" err="1" smtClean="0">
                <a:solidFill>
                  <a:schemeClr val="tx1"/>
                </a:solidFill>
                <a:latin typeface="+mn-lt"/>
                <a:ea typeface="+mn-ea"/>
                <a:cs typeface="+mn-cs"/>
              </a:rPr>
              <a:t>nin</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satIcI</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tarafIndan</a:t>
            </a:r>
            <a:r>
              <a:rPr lang="tr-TR" sz="1200" b="0" i="0" u="none" strike="noStrike" kern="1200" baseline="0" dirty="0" smtClean="0">
                <a:solidFill>
                  <a:schemeClr val="tx1"/>
                </a:solidFill>
                <a:latin typeface="+mn-lt"/>
                <a:ea typeface="+mn-ea"/>
                <a:cs typeface="+mn-cs"/>
              </a:rPr>
              <a:t> Devlete ödendiği tarihe kadar, </a:t>
            </a:r>
            <a:r>
              <a:rPr lang="tr-TR" sz="1200" b="0" i="0" u="none" strike="noStrike" kern="1200" baseline="0" dirty="0" err="1" smtClean="0">
                <a:solidFill>
                  <a:schemeClr val="tx1"/>
                </a:solidFill>
                <a:latin typeface="+mn-lt"/>
                <a:ea typeface="+mn-ea"/>
                <a:cs typeface="+mn-cs"/>
              </a:rPr>
              <a:t>satIcI</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tarafIndan</a:t>
            </a:r>
            <a:r>
              <a:rPr lang="tr-TR" sz="1200" b="0" i="0" u="none" strike="noStrike" kern="1200" baseline="0" dirty="0" smtClean="0">
                <a:solidFill>
                  <a:schemeClr val="tx1"/>
                </a:solidFill>
                <a:latin typeface="+mn-lt"/>
                <a:ea typeface="+mn-ea"/>
                <a:cs typeface="+mn-cs"/>
              </a:rPr>
              <a:t> vergi ödenmemişse normal vadeden </a:t>
            </a:r>
            <a:r>
              <a:rPr lang="tr-TR" sz="1200" b="0" i="0" u="none" strike="noStrike" kern="1200" baseline="0" dirty="0" err="1" smtClean="0">
                <a:solidFill>
                  <a:schemeClr val="tx1"/>
                </a:solidFill>
                <a:latin typeface="+mn-lt"/>
                <a:ea typeface="+mn-ea"/>
                <a:cs typeface="+mn-cs"/>
              </a:rPr>
              <a:t>cezalI</a:t>
            </a:r>
            <a:r>
              <a:rPr lang="tr-TR" sz="1200" b="0" i="0" u="none" strike="noStrike" kern="1200" baseline="0" dirty="0" smtClean="0">
                <a:solidFill>
                  <a:schemeClr val="tx1"/>
                </a:solidFill>
                <a:latin typeface="+mn-lt"/>
                <a:ea typeface="+mn-ea"/>
                <a:cs typeface="+mn-cs"/>
              </a:rPr>
              <a:t> </a:t>
            </a:r>
            <a:r>
              <a:rPr lang="tr-TR" sz="1200" b="0" i="0" u="none" strike="noStrike" kern="1200" baseline="0" dirty="0" err="1" smtClean="0">
                <a:solidFill>
                  <a:schemeClr val="tx1"/>
                </a:solidFill>
                <a:latin typeface="+mn-lt"/>
                <a:ea typeface="+mn-ea"/>
                <a:cs typeface="+mn-cs"/>
              </a:rPr>
              <a:t>tarhiyatIn</a:t>
            </a:r>
            <a:r>
              <a:rPr lang="tr-TR" sz="1200" b="0" i="0" u="none" strike="noStrike" kern="1200" baseline="0" dirty="0" smtClean="0">
                <a:solidFill>
                  <a:schemeClr val="tx1"/>
                </a:solidFill>
                <a:latin typeface="+mn-lt"/>
                <a:ea typeface="+mn-ea"/>
                <a:cs typeface="+mn-cs"/>
              </a:rPr>
              <a:t> tahakkuk tarihine kadar </a:t>
            </a:r>
            <a:r>
              <a:rPr lang="tr-TR" sz="1200" b="0" i="0" u="none" strike="noStrike" kern="1200" baseline="0" dirty="0" err="1" smtClean="0">
                <a:solidFill>
                  <a:schemeClr val="tx1"/>
                </a:solidFill>
                <a:latin typeface="+mn-lt"/>
                <a:ea typeface="+mn-ea"/>
                <a:cs typeface="+mn-cs"/>
              </a:rPr>
              <a:t>hesaplanacaktIr</a:t>
            </a:r>
            <a:r>
              <a:rPr lang="tr-TR" sz="1200" b="0" i="0" u="none" strike="noStrike" kern="1200" baseline="0" dirty="0" smtClean="0">
                <a:solidFill>
                  <a:schemeClr val="tx1"/>
                </a:solidFill>
                <a:latin typeface="+mn-lt"/>
                <a:ea typeface="+mn-ea"/>
                <a:cs typeface="+mn-cs"/>
              </a:rPr>
              <a:t> </a:t>
            </a:r>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28846776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latin typeface="+mn-lt"/>
                <a:ea typeface="+mn-ea"/>
                <a:cs typeface="+mn-cs"/>
              </a:rPr>
              <a:t>2 No.lu KDV Beyannamesinde herhangi bir surette indirim yapılması mümkün olmadığından tevkif edilen KDV'nin tamamının beyan edilerek vergi dairesine ödenmesi gerekmektedir.</a:t>
            </a:r>
          </a:p>
          <a:p>
            <a:r>
              <a:rPr lang="tr-TR" sz="1200" kern="1200" dirty="0" smtClean="0">
                <a:solidFill>
                  <a:schemeClr val="tx1"/>
                </a:solidFill>
                <a:latin typeface="+mn-lt"/>
                <a:ea typeface="+mn-ea"/>
                <a:cs typeface="+mn-cs"/>
              </a:rPr>
              <a:t>Öte yandan, </a:t>
            </a:r>
            <a:r>
              <a:rPr lang="tr-TR" sz="1200" kern="1200" dirty="0" err="1" smtClean="0">
                <a:solidFill>
                  <a:schemeClr val="tx1"/>
                </a:solidFill>
                <a:latin typeface="+mn-lt"/>
                <a:ea typeface="+mn-ea"/>
                <a:cs typeface="+mn-cs"/>
              </a:rPr>
              <a:t>tevkifat</a:t>
            </a:r>
            <a:r>
              <a:rPr lang="tr-TR" sz="1200" kern="1200" dirty="0" smtClean="0">
                <a:solidFill>
                  <a:schemeClr val="tx1"/>
                </a:solidFill>
                <a:latin typeface="+mn-lt"/>
                <a:ea typeface="+mn-ea"/>
                <a:cs typeface="+mn-cs"/>
              </a:rPr>
              <a:t> uygulayan alıcının KDV mükellefiyetinin bulunması ve </a:t>
            </a:r>
            <a:r>
              <a:rPr lang="tr-TR" sz="1200" kern="1200" dirty="0" err="1" smtClean="0">
                <a:solidFill>
                  <a:schemeClr val="tx1"/>
                </a:solidFill>
                <a:latin typeface="+mn-lt"/>
                <a:ea typeface="+mn-ea"/>
                <a:cs typeface="+mn-cs"/>
              </a:rPr>
              <a:t>tevkifat</a:t>
            </a:r>
            <a:r>
              <a:rPr lang="tr-TR" sz="1200" kern="1200" dirty="0" smtClean="0">
                <a:solidFill>
                  <a:schemeClr val="tx1"/>
                </a:solidFill>
                <a:latin typeface="+mn-lt"/>
                <a:ea typeface="+mn-ea"/>
                <a:cs typeface="+mn-cs"/>
              </a:rPr>
              <a:t> uyguladığı teslim veya hizmeti indirim hakkı tanınan işlemlerde kullanacak olması halinde, sorumlu sıfatıyla beyan edilen tutar, beyanın yapıldığı ay içinde verilmesi gereken 1 No.lu KDV beyannamesinde indirim konusu yapılabilecektir. Bu indirimin dayanağı 2 No.lu KDV beyannamesi olacaktır.</a:t>
            </a:r>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sz="1200" kern="1200" dirty="0" smtClean="0">
                <a:solidFill>
                  <a:schemeClr val="tx1"/>
                </a:solidFill>
                <a:latin typeface="+mn-lt"/>
                <a:ea typeface="+mn-ea"/>
                <a:cs typeface="+mn-cs"/>
              </a:rPr>
              <a:t>işleme ait fatura veya benzeri belge izleyen ay içinde düzenlense dahi sorumlu sıfatıyla beyan, işlemin vuku bulduğu dönemin beyan süresi içinde yapılacaktır. Kısmi </a:t>
            </a:r>
            <a:r>
              <a:rPr lang="tr-TR" sz="1200" kern="1200" dirty="0" err="1" smtClean="0">
                <a:solidFill>
                  <a:schemeClr val="tx1"/>
                </a:solidFill>
                <a:latin typeface="+mn-lt"/>
                <a:ea typeface="+mn-ea"/>
                <a:cs typeface="+mn-cs"/>
              </a:rPr>
              <a:t>tevkifat</a:t>
            </a:r>
            <a:r>
              <a:rPr lang="tr-TR" sz="1200" kern="1200" dirty="0" smtClean="0">
                <a:solidFill>
                  <a:schemeClr val="tx1"/>
                </a:solidFill>
                <a:latin typeface="+mn-lt"/>
                <a:ea typeface="+mn-ea"/>
                <a:cs typeface="+mn-cs"/>
              </a:rPr>
              <a:t> uygulamasında satıcının mükellef sıfatıyla 1 No.lu KDV Beyannamesi ile beyan edeceği kısım da aynı dönemde beyan edilecektir.</a:t>
            </a:r>
          </a:p>
          <a:p>
            <a:r>
              <a:rPr lang="tr-TR" sz="1200" kern="1200" dirty="0" smtClean="0">
                <a:solidFill>
                  <a:schemeClr val="tx1"/>
                </a:solidFill>
                <a:latin typeface="+mn-lt"/>
                <a:ea typeface="+mn-ea"/>
                <a:cs typeface="+mn-cs"/>
              </a:rPr>
              <a:t>Hizmet işlemlerinde, hizmetin ayın sonunda tamamlanması halinde de fatura izleyen ayda düzenlense dahi bu şekilde işlem yapılacaktır. İşlem bedelinin ödenmemesi, işleme ait faturanın süresinde düzenlenmemesi, alıcıya geç gelmesi veya hiç gelmemesi </a:t>
            </a:r>
            <a:r>
              <a:rPr lang="tr-TR" sz="1200" kern="1200" dirty="0" err="1" smtClean="0">
                <a:solidFill>
                  <a:schemeClr val="tx1"/>
                </a:solidFill>
                <a:latin typeface="+mn-lt"/>
                <a:ea typeface="+mn-ea"/>
                <a:cs typeface="+mn-cs"/>
              </a:rPr>
              <a:t>tevkifatın</a:t>
            </a:r>
            <a:r>
              <a:rPr lang="tr-TR" sz="1200" kern="1200" dirty="0" smtClean="0">
                <a:solidFill>
                  <a:schemeClr val="tx1"/>
                </a:solidFill>
                <a:latin typeface="+mn-lt"/>
                <a:ea typeface="+mn-ea"/>
                <a:cs typeface="+mn-cs"/>
              </a:rPr>
              <a:t> yapılıp yukarıda belirtilen süre içinde sorumlu tarafından beyan edilmesine engel değildir.</a:t>
            </a:r>
            <a:endParaRPr lang="tr-TR" sz="1200" kern="1200" dirty="0">
              <a:solidFill>
                <a:schemeClr val="tx1"/>
              </a:solidFill>
              <a:latin typeface="+mn-lt"/>
              <a:ea typeface="+mn-ea"/>
              <a:cs typeface="+mn-cs"/>
            </a:endParaRPr>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sz="1200" b="1" kern="1200" dirty="0" smtClean="0">
              <a:solidFill>
                <a:schemeClr val="tx1"/>
              </a:solidFill>
              <a:latin typeface="+mn-lt"/>
              <a:ea typeface="+mn-ea"/>
              <a:cs typeface="+mn-cs"/>
            </a:endParaRPr>
          </a:p>
          <a:p>
            <a:r>
              <a:rPr lang="tr-TR" sz="1200" kern="1200" dirty="0" smtClean="0">
                <a:solidFill>
                  <a:schemeClr val="tx1"/>
                </a:solidFill>
                <a:latin typeface="+mn-lt"/>
                <a:ea typeface="+mn-ea"/>
                <a:cs typeface="+mn-cs"/>
              </a:rPr>
              <a:t>GELİR VERGİSİ KANUNU </a:t>
            </a:r>
            <a:r>
              <a:rPr lang="tr-TR" sz="1200" b="1" kern="1200" dirty="0" smtClean="0">
                <a:solidFill>
                  <a:schemeClr val="tx1"/>
                </a:solidFill>
                <a:latin typeface="+mn-lt"/>
                <a:ea typeface="+mn-ea"/>
                <a:cs typeface="+mn-cs"/>
              </a:rPr>
              <a:t>Madde No</a:t>
            </a:r>
            <a:r>
              <a:rPr lang="tr-TR" sz="1200" kern="1200" dirty="0" smtClean="0">
                <a:solidFill>
                  <a:schemeClr val="tx1"/>
                </a:solidFill>
                <a:latin typeface="+mn-lt"/>
                <a:ea typeface="+mn-ea"/>
                <a:cs typeface="+mn-cs"/>
              </a:rPr>
              <a:t> 18 </a:t>
            </a:r>
            <a:r>
              <a:rPr lang="tr-TR" sz="1200" b="1" kern="1200" dirty="0" smtClean="0">
                <a:solidFill>
                  <a:schemeClr val="tx1"/>
                </a:solidFill>
                <a:latin typeface="+mn-lt"/>
                <a:ea typeface="+mn-ea"/>
                <a:cs typeface="+mn-cs"/>
              </a:rPr>
              <a:t>Kapsam</a:t>
            </a:r>
            <a:r>
              <a:rPr lang="tr-TR" sz="1200" kern="1200" dirty="0" smtClean="0">
                <a:solidFill>
                  <a:schemeClr val="tx1"/>
                </a:solidFill>
                <a:latin typeface="+mn-lt"/>
                <a:ea typeface="+mn-ea"/>
                <a:cs typeface="+mn-cs"/>
              </a:rPr>
              <a:t> </a:t>
            </a:r>
            <a:r>
              <a:rPr lang="tr-TR" sz="1200" b="1" kern="1200" dirty="0" smtClean="0">
                <a:solidFill>
                  <a:schemeClr val="tx1"/>
                </a:solidFill>
                <a:latin typeface="+mn-lt"/>
                <a:ea typeface="+mn-ea"/>
                <a:cs typeface="+mn-cs"/>
              </a:rPr>
              <a:t>(3239 </a:t>
            </a:r>
            <a:r>
              <a:rPr lang="tr-TR" sz="1200" b="1" kern="1200" dirty="0" err="1" smtClean="0">
                <a:solidFill>
                  <a:schemeClr val="tx1"/>
                </a:solidFill>
                <a:latin typeface="+mn-lt"/>
                <a:ea typeface="+mn-ea"/>
                <a:cs typeface="+mn-cs"/>
              </a:rPr>
              <a:t>sayIlI</a:t>
            </a:r>
            <a:r>
              <a:rPr lang="tr-TR" sz="1200" b="1" kern="1200" dirty="0" smtClean="0">
                <a:solidFill>
                  <a:schemeClr val="tx1"/>
                </a:solidFill>
                <a:latin typeface="+mn-lt"/>
                <a:ea typeface="+mn-ea"/>
                <a:cs typeface="+mn-cs"/>
              </a:rPr>
              <a:t> Kanunun 40. maddesi ile değişen madde)</a:t>
            </a:r>
            <a:r>
              <a:rPr lang="tr-TR" sz="1200" kern="1200" dirty="0" smtClean="0">
                <a:solidFill>
                  <a:schemeClr val="tx1"/>
                </a:solidFill>
                <a:latin typeface="+mn-lt"/>
                <a:ea typeface="+mn-ea"/>
                <a:cs typeface="+mn-cs"/>
              </a:rPr>
              <a:t> </a:t>
            </a:r>
            <a:r>
              <a:rPr lang="tr-TR" sz="1200" b="1" kern="1200" dirty="0" smtClean="0">
                <a:solidFill>
                  <a:schemeClr val="tx1"/>
                </a:solidFill>
                <a:latin typeface="+mn-lt"/>
                <a:ea typeface="+mn-ea"/>
                <a:cs typeface="+mn-cs"/>
              </a:rPr>
              <a:t>(4444 </a:t>
            </a:r>
            <a:r>
              <a:rPr lang="tr-TR" sz="1200" b="1" kern="1200" dirty="0" err="1" smtClean="0">
                <a:solidFill>
                  <a:schemeClr val="tx1"/>
                </a:solidFill>
                <a:latin typeface="+mn-lt"/>
                <a:ea typeface="+mn-ea"/>
                <a:cs typeface="+mn-cs"/>
              </a:rPr>
              <a:t>sayIlI</a:t>
            </a:r>
            <a:r>
              <a:rPr lang="tr-TR" sz="1200" b="1" kern="1200" dirty="0" smtClean="0">
                <a:solidFill>
                  <a:schemeClr val="tx1"/>
                </a:solidFill>
                <a:latin typeface="+mn-lt"/>
                <a:ea typeface="+mn-ea"/>
                <a:cs typeface="+mn-cs"/>
              </a:rPr>
              <a:t> Kanunun 4'üncü maddesiyle değişen </a:t>
            </a:r>
            <a:r>
              <a:rPr lang="tr-TR" sz="1200" b="1" kern="1200" dirty="0" err="1" smtClean="0">
                <a:solidFill>
                  <a:schemeClr val="tx1"/>
                </a:solidFill>
                <a:latin typeface="+mn-lt"/>
                <a:ea typeface="+mn-ea"/>
                <a:cs typeface="+mn-cs"/>
              </a:rPr>
              <a:t>fIkra</a:t>
            </a:r>
            <a:r>
              <a:rPr lang="tr-TR" sz="1200" b="1" kern="1200" dirty="0" smtClean="0">
                <a:solidFill>
                  <a:schemeClr val="tx1"/>
                </a:solidFill>
                <a:latin typeface="+mn-lt"/>
                <a:ea typeface="+mn-ea"/>
                <a:cs typeface="+mn-cs"/>
              </a:rPr>
              <a:t>, Yürürlük; 1.1.2000) </a:t>
            </a:r>
            <a:r>
              <a:rPr lang="tr-TR" sz="1200" kern="1200" dirty="0" smtClean="0">
                <a:solidFill>
                  <a:schemeClr val="tx1"/>
                </a:solidFill>
                <a:latin typeface="+mn-lt"/>
                <a:ea typeface="+mn-ea"/>
                <a:cs typeface="+mn-cs"/>
              </a:rPr>
              <a:t>Müellif, mütercim, </a:t>
            </a:r>
            <a:r>
              <a:rPr lang="tr-TR" sz="1200" kern="1200" dirty="0" err="1" smtClean="0">
                <a:solidFill>
                  <a:schemeClr val="tx1"/>
                </a:solidFill>
                <a:latin typeface="+mn-lt"/>
                <a:ea typeface="+mn-ea"/>
                <a:cs typeface="+mn-cs"/>
              </a:rPr>
              <a:t>heykeltraş</a:t>
            </a:r>
            <a:r>
              <a:rPr lang="tr-TR" sz="1200" kern="1200" dirty="0" smtClean="0">
                <a:solidFill>
                  <a:schemeClr val="tx1"/>
                </a:solidFill>
                <a:latin typeface="+mn-lt"/>
                <a:ea typeface="+mn-ea"/>
                <a:cs typeface="+mn-cs"/>
              </a:rPr>
              <a:t>, hattat, ressam, bestekâr, bilgisayar </a:t>
            </a:r>
            <a:r>
              <a:rPr lang="tr-TR" sz="1200" kern="1200" dirty="0" err="1" smtClean="0">
                <a:solidFill>
                  <a:schemeClr val="tx1"/>
                </a:solidFill>
                <a:latin typeface="+mn-lt"/>
                <a:ea typeface="+mn-ea"/>
                <a:cs typeface="+mn-cs"/>
              </a:rPr>
              <a:t>programcIsI</a:t>
            </a:r>
            <a:r>
              <a:rPr lang="tr-TR" sz="1200" kern="1200" dirty="0" smtClean="0">
                <a:solidFill>
                  <a:schemeClr val="tx1"/>
                </a:solidFill>
                <a:latin typeface="+mn-lt"/>
                <a:ea typeface="+mn-ea"/>
                <a:cs typeface="+mn-cs"/>
              </a:rPr>
              <a:t> ve mucitlerin ve </a:t>
            </a:r>
            <a:r>
              <a:rPr lang="tr-TR" sz="1200" kern="1200" dirty="0" err="1" smtClean="0">
                <a:solidFill>
                  <a:schemeClr val="tx1"/>
                </a:solidFill>
                <a:latin typeface="+mn-lt"/>
                <a:ea typeface="+mn-ea"/>
                <a:cs typeface="+mn-cs"/>
              </a:rPr>
              <a:t>bunlarIn</a:t>
            </a:r>
            <a:r>
              <a:rPr lang="tr-TR" sz="1200" kern="1200" dirty="0" smtClean="0">
                <a:solidFill>
                  <a:schemeClr val="tx1"/>
                </a:solidFill>
                <a:latin typeface="+mn-lt"/>
                <a:ea typeface="+mn-ea"/>
                <a:cs typeface="+mn-cs"/>
              </a:rPr>
              <a:t> kanuni </a:t>
            </a:r>
            <a:r>
              <a:rPr lang="tr-TR" sz="1200" kern="1200" dirty="0" err="1" smtClean="0">
                <a:solidFill>
                  <a:schemeClr val="tx1"/>
                </a:solidFill>
                <a:latin typeface="+mn-lt"/>
                <a:ea typeface="+mn-ea"/>
                <a:cs typeface="+mn-cs"/>
              </a:rPr>
              <a:t>mirasçIlarInIn</a:t>
            </a:r>
            <a:r>
              <a:rPr lang="tr-TR" sz="1200" kern="1200" dirty="0" smtClean="0">
                <a:solidFill>
                  <a:schemeClr val="tx1"/>
                </a:solidFill>
                <a:latin typeface="+mn-lt"/>
                <a:ea typeface="+mn-ea"/>
                <a:cs typeface="+mn-cs"/>
              </a:rPr>
              <a:t> şiir, hikaye, roman, makale, bilimsel </a:t>
            </a:r>
            <a:r>
              <a:rPr lang="tr-TR" sz="1200" kern="1200" dirty="0" err="1" smtClean="0">
                <a:solidFill>
                  <a:schemeClr val="tx1"/>
                </a:solidFill>
                <a:latin typeface="+mn-lt"/>
                <a:ea typeface="+mn-ea"/>
                <a:cs typeface="+mn-cs"/>
              </a:rPr>
              <a:t>araştIrma</a:t>
            </a:r>
            <a:r>
              <a:rPr lang="tr-TR" sz="1200" kern="1200" dirty="0" smtClean="0">
                <a:solidFill>
                  <a:schemeClr val="tx1"/>
                </a:solidFill>
                <a:latin typeface="+mn-lt"/>
                <a:ea typeface="+mn-ea"/>
                <a:cs typeface="+mn-cs"/>
              </a:rPr>
              <a:t> ve incelemeleri, bilgisayar </a:t>
            </a:r>
            <a:r>
              <a:rPr lang="tr-TR" sz="1200" kern="1200" dirty="0" err="1" smtClean="0">
                <a:solidFill>
                  <a:schemeClr val="tx1"/>
                </a:solidFill>
                <a:latin typeface="+mn-lt"/>
                <a:ea typeface="+mn-ea"/>
                <a:cs typeface="+mn-cs"/>
              </a:rPr>
              <a:t>yazIlImI</a:t>
            </a:r>
            <a:r>
              <a:rPr lang="tr-TR" sz="1200" kern="1200" dirty="0" smtClean="0">
                <a:solidFill>
                  <a:schemeClr val="tx1"/>
                </a:solidFill>
                <a:latin typeface="+mn-lt"/>
                <a:ea typeface="+mn-ea"/>
                <a:cs typeface="+mn-cs"/>
              </a:rPr>
              <a:t>, röportaj, karikatür, fotoğraf, film, video </a:t>
            </a:r>
            <a:r>
              <a:rPr lang="tr-TR" sz="1200" kern="1200" dirty="0" err="1" smtClean="0">
                <a:solidFill>
                  <a:schemeClr val="tx1"/>
                </a:solidFill>
                <a:latin typeface="+mn-lt"/>
                <a:ea typeface="+mn-ea"/>
                <a:cs typeface="+mn-cs"/>
              </a:rPr>
              <a:t>band</a:t>
            </a:r>
            <a:r>
              <a:rPr lang="tr-TR" sz="1200" kern="1200" dirty="0" smtClean="0">
                <a:solidFill>
                  <a:schemeClr val="tx1"/>
                </a:solidFill>
                <a:latin typeface="+mn-lt"/>
                <a:ea typeface="+mn-ea"/>
                <a:cs typeface="+mn-cs"/>
              </a:rPr>
              <a:t>, radyo ve televizyon senaryo ve oyunu gibi eserlerini gazete, dergi, bilgisayar ve internet </a:t>
            </a:r>
            <a:r>
              <a:rPr lang="tr-TR" sz="1200" kern="1200" dirty="0" err="1" smtClean="0">
                <a:solidFill>
                  <a:schemeClr val="tx1"/>
                </a:solidFill>
                <a:latin typeface="+mn-lt"/>
                <a:ea typeface="+mn-ea"/>
                <a:cs typeface="+mn-cs"/>
              </a:rPr>
              <a:t>ortamI</a:t>
            </a:r>
            <a:r>
              <a:rPr lang="tr-TR" sz="1200" kern="1200" dirty="0" smtClean="0">
                <a:solidFill>
                  <a:schemeClr val="tx1"/>
                </a:solidFill>
                <a:latin typeface="+mn-lt"/>
                <a:ea typeface="+mn-ea"/>
                <a:cs typeface="+mn-cs"/>
              </a:rPr>
              <a:t>, radyo, televizyon ve videoda </a:t>
            </a:r>
            <a:r>
              <a:rPr lang="tr-TR" sz="1200" kern="1200" dirty="0" err="1" smtClean="0">
                <a:solidFill>
                  <a:schemeClr val="tx1"/>
                </a:solidFill>
                <a:latin typeface="+mn-lt"/>
                <a:ea typeface="+mn-ea"/>
                <a:cs typeface="+mn-cs"/>
              </a:rPr>
              <a:t>yayInlamak</a:t>
            </a:r>
            <a:r>
              <a:rPr lang="tr-TR" sz="1200" kern="1200" dirty="0" smtClean="0">
                <a:solidFill>
                  <a:schemeClr val="tx1"/>
                </a:solidFill>
                <a:latin typeface="+mn-lt"/>
                <a:ea typeface="+mn-ea"/>
                <a:cs typeface="+mn-cs"/>
              </a:rPr>
              <a:t> veya kitap, CD, disket, resim, heykel ve nota halindeki eserleri ile ihtira </a:t>
            </a:r>
            <a:r>
              <a:rPr lang="tr-TR" sz="1200" kern="1200" dirty="0" err="1" smtClean="0">
                <a:solidFill>
                  <a:schemeClr val="tx1"/>
                </a:solidFill>
                <a:latin typeface="+mn-lt"/>
                <a:ea typeface="+mn-ea"/>
                <a:cs typeface="+mn-cs"/>
              </a:rPr>
              <a:t>beratlarInI</a:t>
            </a:r>
            <a:r>
              <a:rPr lang="tr-TR" sz="1200" kern="1200" dirty="0" smtClean="0">
                <a:solidFill>
                  <a:schemeClr val="tx1"/>
                </a:solidFill>
                <a:latin typeface="+mn-lt"/>
                <a:ea typeface="+mn-ea"/>
                <a:cs typeface="+mn-cs"/>
              </a:rPr>
              <a:t> satmak veya bunlar üzerindeki mevcut </a:t>
            </a:r>
            <a:r>
              <a:rPr lang="tr-TR" sz="1200" kern="1200" dirty="0" err="1" smtClean="0">
                <a:solidFill>
                  <a:schemeClr val="tx1"/>
                </a:solidFill>
                <a:latin typeface="+mn-lt"/>
                <a:ea typeface="+mn-ea"/>
                <a:cs typeface="+mn-cs"/>
              </a:rPr>
              <a:t>haklarInI</a:t>
            </a:r>
            <a:r>
              <a:rPr lang="tr-TR" sz="1200" kern="1200" dirty="0" smtClean="0">
                <a:solidFill>
                  <a:schemeClr val="tx1"/>
                </a:solidFill>
                <a:latin typeface="+mn-lt"/>
                <a:ea typeface="+mn-ea"/>
                <a:cs typeface="+mn-cs"/>
              </a:rPr>
              <a:t> devir ve temlik etmek veya kiralamak suretiyle elde ettikleri </a:t>
            </a:r>
            <a:r>
              <a:rPr lang="tr-TR" sz="1200" kern="1200" dirty="0" err="1" smtClean="0">
                <a:solidFill>
                  <a:schemeClr val="tx1"/>
                </a:solidFill>
                <a:latin typeface="+mn-lt"/>
                <a:ea typeface="+mn-ea"/>
                <a:cs typeface="+mn-cs"/>
              </a:rPr>
              <a:t>hasIlat</a:t>
            </a:r>
            <a:r>
              <a:rPr lang="tr-TR" sz="1200" kern="1200" dirty="0" smtClean="0">
                <a:solidFill>
                  <a:schemeClr val="tx1"/>
                </a:solidFill>
                <a:latin typeface="+mn-lt"/>
                <a:ea typeface="+mn-ea"/>
                <a:cs typeface="+mn-cs"/>
              </a:rPr>
              <a:t> Gelir Vergisinden </a:t>
            </a:r>
            <a:r>
              <a:rPr lang="tr-TR" sz="1200" kern="1200" dirty="0" err="1" smtClean="0">
                <a:solidFill>
                  <a:schemeClr val="tx1"/>
                </a:solidFill>
                <a:latin typeface="+mn-lt"/>
                <a:ea typeface="+mn-ea"/>
                <a:cs typeface="+mn-cs"/>
              </a:rPr>
              <a:t>müstesnadIr</a:t>
            </a:r>
            <a:r>
              <a:rPr lang="tr-TR" sz="1200" kern="1200" dirty="0" smtClean="0">
                <a:solidFill>
                  <a:schemeClr val="tx1"/>
                </a:solidFill>
                <a:latin typeface="+mn-lt"/>
                <a:ea typeface="+mn-ea"/>
                <a:cs typeface="+mn-cs"/>
              </a:rPr>
              <a:t>.</a:t>
            </a:r>
            <a:r>
              <a:rPr lang="tr-TR" sz="1200" b="1" kern="1200" dirty="0" smtClean="0">
                <a:solidFill>
                  <a:schemeClr val="tx1"/>
                </a:solidFill>
                <a:latin typeface="+mn-lt"/>
                <a:ea typeface="+mn-ea"/>
                <a:cs typeface="+mn-cs"/>
              </a:rPr>
              <a:t>(*)</a:t>
            </a:r>
            <a:r>
              <a:rPr lang="tr-TR" sz="1200" kern="1200" dirty="0" smtClean="0">
                <a:solidFill>
                  <a:schemeClr val="tx1"/>
                </a:solidFill>
                <a:latin typeface="+mn-lt"/>
                <a:ea typeface="+mn-ea"/>
                <a:cs typeface="+mn-cs"/>
              </a:rPr>
              <a:t> Eserlerin neşir, temsil, icra ve teşhir gibi suretlerle değerlendirilmesi </a:t>
            </a:r>
            <a:r>
              <a:rPr lang="tr-TR" sz="1200" kern="1200" dirty="0" err="1" smtClean="0">
                <a:solidFill>
                  <a:schemeClr val="tx1"/>
                </a:solidFill>
                <a:latin typeface="+mn-lt"/>
                <a:ea typeface="+mn-ea"/>
                <a:cs typeface="+mn-cs"/>
              </a:rPr>
              <a:t>karşIlIğInda</a:t>
            </a:r>
            <a:r>
              <a:rPr lang="tr-TR" sz="1200" kern="1200" dirty="0" smtClean="0">
                <a:solidFill>
                  <a:schemeClr val="tx1"/>
                </a:solidFill>
                <a:latin typeface="+mn-lt"/>
                <a:ea typeface="+mn-ea"/>
                <a:cs typeface="+mn-cs"/>
              </a:rPr>
              <a:t> </a:t>
            </a:r>
            <a:r>
              <a:rPr lang="tr-TR" sz="1200" kern="1200" dirty="0" err="1" smtClean="0">
                <a:solidFill>
                  <a:schemeClr val="tx1"/>
                </a:solidFill>
                <a:latin typeface="+mn-lt"/>
                <a:ea typeface="+mn-ea"/>
                <a:cs typeface="+mn-cs"/>
              </a:rPr>
              <a:t>alInan</a:t>
            </a:r>
            <a:r>
              <a:rPr lang="tr-TR" sz="1200" kern="1200" dirty="0" smtClean="0">
                <a:solidFill>
                  <a:schemeClr val="tx1"/>
                </a:solidFill>
                <a:latin typeface="+mn-lt"/>
                <a:ea typeface="+mn-ea"/>
                <a:cs typeface="+mn-cs"/>
              </a:rPr>
              <a:t> bedel ve ücretler istisnaya dahildir.</a:t>
            </a:r>
          </a:p>
          <a:p>
            <a:endParaRPr lang="tr-TR" sz="1200" kern="1200" dirty="0" smtClean="0">
              <a:solidFill>
                <a:schemeClr val="tx1"/>
              </a:solidFill>
              <a:latin typeface="+mn-lt"/>
              <a:ea typeface="+mn-ea"/>
              <a:cs typeface="+mn-cs"/>
            </a:endParaRPr>
          </a:p>
          <a:p>
            <a:r>
              <a:rPr lang="tr-TR" sz="1200" b="1" kern="1200" dirty="0" smtClean="0">
                <a:solidFill>
                  <a:schemeClr val="tx1"/>
                </a:solidFill>
                <a:latin typeface="+mn-lt"/>
                <a:ea typeface="+mn-ea"/>
                <a:cs typeface="+mn-cs"/>
              </a:rPr>
              <a:t>Gelir Vergisi Kanunu 94. Madde : </a:t>
            </a:r>
            <a:r>
              <a:rPr lang="tr-TR" sz="1200" kern="1200" dirty="0" smtClean="0">
                <a:solidFill>
                  <a:schemeClr val="tx1"/>
                </a:solidFill>
                <a:latin typeface="+mn-lt"/>
                <a:ea typeface="+mn-ea"/>
                <a:cs typeface="+mn-cs"/>
              </a:rPr>
              <a:t>Kamu idare ve müesseseleri, iktisadî kamu müesseseleri, sair kurumlar, ticaret şirketleri, iş ortaklıkları, dernekler, vakıflar, dernek ve vakıfların iktisadî işletmeleri, kooperatifler, yatırım fonu yönetenler, gerçek gelirlerini beyan etmeye mecbur olan ticaret ve serbest meslek erbabı, zirai kazançlarını bilanço veya ziraî işletme hesabı esasına göre tespit eden çiftçiler aşağıdaki bentlerde sayılan ödemeleri (avans olarak ödenenler dahil) nakden veya </a:t>
            </a:r>
            <a:r>
              <a:rPr lang="tr-TR" sz="1200" kern="1200" dirty="0" err="1" smtClean="0">
                <a:solidFill>
                  <a:schemeClr val="tx1"/>
                </a:solidFill>
                <a:latin typeface="+mn-lt"/>
                <a:ea typeface="+mn-ea"/>
                <a:cs typeface="+mn-cs"/>
              </a:rPr>
              <a:t>hesaben</a:t>
            </a:r>
            <a:r>
              <a:rPr lang="tr-TR" sz="1200" kern="1200" dirty="0" smtClean="0">
                <a:solidFill>
                  <a:schemeClr val="tx1"/>
                </a:solidFill>
                <a:latin typeface="+mn-lt"/>
                <a:ea typeface="+mn-ea"/>
                <a:cs typeface="+mn-cs"/>
              </a:rPr>
              <a:t> yaptıkları sırada, istihkak sahiplerinin gelir vergilerine mahsuben </a:t>
            </a:r>
            <a:r>
              <a:rPr lang="tr-TR" sz="1200" kern="1200" dirty="0" err="1" smtClean="0">
                <a:solidFill>
                  <a:schemeClr val="tx1"/>
                </a:solidFill>
                <a:latin typeface="+mn-lt"/>
                <a:ea typeface="+mn-ea"/>
                <a:cs typeface="+mn-cs"/>
              </a:rPr>
              <a:t>tevkifat</a:t>
            </a:r>
            <a:r>
              <a:rPr lang="tr-TR" sz="1200" kern="1200" dirty="0" smtClean="0">
                <a:solidFill>
                  <a:schemeClr val="tx1"/>
                </a:solidFill>
                <a:latin typeface="+mn-lt"/>
                <a:ea typeface="+mn-ea"/>
                <a:cs typeface="+mn-cs"/>
              </a:rPr>
              <a:t> yapmaya mecburdurlar.</a:t>
            </a:r>
          </a:p>
          <a:p>
            <a:endParaRPr lang="tr-TR" dirty="0"/>
          </a:p>
        </p:txBody>
      </p:sp>
      <p:sp>
        <p:nvSpPr>
          <p:cNvPr id="5" name="Altbilgi Yer Tutucusu 4"/>
          <p:cNvSpPr>
            <a:spLocks noGrp="1"/>
          </p:cNvSpPr>
          <p:nvPr>
            <p:ph type="ftr" sz="quarter" idx="11"/>
          </p:nvPr>
        </p:nvSpPr>
        <p:spPr/>
        <p:txBody>
          <a:bodyPr/>
          <a:lstStyle/>
          <a:p>
            <a:r>
              <a:rPr lang="tr-TR" smtClean="0"/>
              <a:t>Açıklama İçin Bkz. Dipnot</a:t>
            </a:r>
            <a:endParaRPr lang="tr-TR" dirty="0"/>
          </a:p>
        </p:txBody>
      </p:sp>
    </p:spTree>
    <p:extLst>
      <p:ext uri="{BB962C8B-B14F-4D97-AF65-F5344CB8AC3E}">
        <p14:creationId xmlns:p14="http://schemas.microsoft.com/office/powerpoint/2010/main" val="1548785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DFA8790-6CD4-4548-8174-1BBA9ECC1910}" type="datetimeFigureOut">
              <a:rPr lang="tr-TR" smtClean="0"/>
              <a:t>06.06.2012</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0E5963C-06CD-4614-9EA8-1FEF277C85A3}" type="slidenum">
              <a:rPr lang="tr-TR" smtClean="0"/>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DFA8790-6CD4-4548-8174-1BBA9ECC1910}" type="datetimeFigureOut">
              <a:rPr lang="tr-TR" smtClean="0"/>
              <a:t>06.06.2012</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0E5963C-06CD-4614-9EA8-1FEF277C85A3}" type="slidenum">
              <a:rPr lang="tr-TR" smtClean="0"/>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DFA8790-6CD4-4548-8174-1BBA9ECC1910}" type="datetimeFigureOut">
              <a:rPr lang="tr-TR" smtClean="0"/>
              <a:t>06.06.2012</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0E5963C-06CD-4614-9EA8-1FEF277C85A3}" type="slidenum">
              <a:rPr lang="tr-TR" smtClean="0"/>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DFA8790-6CD4-4548-8174-1BBA9ECC1910}" type="datetimeFigureOut">
              <a:rPr lang="tr-TR" smtClean="0"/>
              <a:t>06.06.2012</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F0E5963C-06CD-4614-9EA8-1FEF277C85A3}" type="slidenum">
              <a:rPr lang="tr-TR" smtClean="0"/>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0DFA8790-6CD4-4548-8174-1BBA9ECC1910}" type="datetimeFigureOut">
              <a:rPr lang="tr-TR" smtClean="0"/>
              <a:t>06.06.2012</a:t>
            </a:fld>
            <a:endParaRPr lang="tr-TR" dirty="0"/>
          </a:p>
        </p:txBody>
      </p:sp>
      <p:sp>
        <p:nvSpPr>
          <p:cNvPr id="8" name="Slide Number Placeholder 7"/>
          <p:cNvSpPr>
            <a:spLocks noGrp="1"/>
          </p:cNvSpPr>
          <p:nvPr>
            <p:ph type="sldNum" sz="quarter" idx="11"/>
          </p:nvPr>
        </p:nvSpPr>
        <p:spPr/>
        <p:txBody>
          <a:bodyPr/>
          <a:lstStyle/>
          <a:p>
            <a:fld id="{F0E5963C-06CD-4614-9EA8-1FEF277C85A3}" type="slidenum">
              <a:rPr lang="tr-TR" smtClean="0"/>
              <a:t>‹#›</a:t>
            </a:fld>
            <a:endParaRPr lang="tr-TR" dirty="0"/>
          </a:p>
        </p:txBody>
      </p:sp>
      <p:sp>
        <p:nvSpPr>
          <p:cNvPr id="9" name="Footer Placeholder 8"/>
          <p:cNvSpPr>
            <a:spLocks noGrp="1"/>
          </p:cNvSpPr>
          <p:nvPr>
            <p:ph type="ftr" sz="quarter" idx="12"/>
          </p:nvPr>
        </p:nvSpPr>
        <p:spPr/>
        <p:txBody>
          <a:bodyPr/>
          <a:lstStyle/>
          <a:p>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DFA8790-6CD4-4548-8174-1BBA9ECC1910}" type="datetimeFigureOut">
              <a:rPr lang="tr-TR" smtClean="0"/>
              <a:t>06.06.2012</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0E5963C-06CD-4614-9EA8-1FEF277C85A3}" type="slidenum">
              <a:rPr lang="tr-TR" smtClean="0"/>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DFA8790-6CD4-4548-8174-1BBA9ECC1910}" type="datetimeFigureOut">
              <a:rPr lang="tr-TR" smtClean="0"/>
              <a:t>06.06.2012</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F0E5963C-06CD-4614-9EA8-1FEF277C85A3}" type="slidenum">
              <a:rPr lang="tr-TR" smtClean="0"/>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0DFA8790-6CD4-4548-8174-1BBA9ECC1910}" type="datetimeFigureOut">
              <a:rPr lang="tr-TR" smtClean="0"/>
              <a:t>06.06.2012</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F0E5963C-06CD-4614-9EA8-1FEF277C85A3}" type="slidenum">
              <a:rPr lang="tr-TR" smtClean="0"/>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8790-6CD4-4548-8174-1BBA9ECC1910}" type="datetimeFigureOut">
              <a:rPr lang="tr-TR" smtClean="0"/>
              <a:t>06.06.2012</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F0E5963C-06CD-4614-9EA8-1FEF277C85A3}" type="slidenum">
              <a:rPr lang="tr-TR" smtClean="0"/>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DFA8790-6CD4-4548-8174-1BBA9ECC1910}" type="datetimeFigureOut">
              <a:rPr lang="tr-TR" smtClean="0"/>
              <a:t>06.06.2012</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F0E5963C-06CD-4614-9EA8-1FEF277C85A3}" type="slidenum">
              <a:rPr lang="tr-TR" smtClean="0"/>
              <a:t>‹#›</a:t>
            </a:fld>
            <a:endParaRPr lang="tr-TR" dirty="0"/>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a:t>
            </a:r>
            <a:r>
              <a:rPr lang="tr-TR" dirty="0" err="1" smtClean="0"/>
              <a:t>tIklatIn</a:t>
            </a:r>
            <a:endParaRPr lang="en-US" dirty="0"/>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DFA8790-6CD4-4548-8174-1BBA9ECC1910}" type="datetimeFigureOut">
              <a:rPr lang="tr-TR" smtClean="0"/>
              <a:t>06.06.2012</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0E5963C-06CD-4614-9EA8-1FEF277C85A3}" type="slidenum">
              <a:rPr lang="tr-TR" smtClean="0"/>
              <a:t>‹#›</a:t>
            </a:fld>
            <a:endParaRPr lang="tr-TR"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tr-TR" smtClean="0"/>
              <a:t>Asıl başlık stili için tıklatın</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0DFA8790-6CD4-4548-8174-1BBA9ECC1910}" type="datetimeFigureOut">
              <a:rPr lang="tr-TR" smtClean="0"/>
              <a:t>06.06.2012</a:t>
            </a:fld>
            <a:endParaRPr lang="tr-TR"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tr-TR"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0E5963C-06CD-4614-9EA8-1FEF277C85A3}" type="slidenum">
              <a:rPr lang="tr-TR" smtClean="0"/>
              <a:t>‹#›</a:t>
            </a:fld>
            <a:endParaRPr lang="tr-TR"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hyperlink" Target="http://kdv.nedir.com/"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uludagsozluk.com/k/vergi-y&#252;k&#252;ml&#252;s&#252;/" TargetMode="Externa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3" Type="http://schemas.openxmlformats.org/officeDocument/2006/relationships/hyperlink" Target="117_serno_kdv_genteb_ek1.htm" TargetMode="External"/><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91890" y="4077072"/>
            <a:ext cx="8064896" cy="651520"/>
          </a:xfrm>
        </p:spPr>
        <p:txBody>
          <a:bodyPr>
            <a:normAutofit/>
          </a:bodyPr>
          <a:lstStyle/>
          <a:p>
            <a:pPr algn="ctr"/>
            <a:r>
              <a:rPr lang="tr-TR" sz="1600" dirty="0" smtClean="0">
                <a:solidFill>
                  <a:schemeClr val="tx1"/>
                </a:solidFill>
              </a:rPr>
              <a:t>Bu </a:t>
            </a:r>
            <a:r>
              <a:rPr lang="tr-TR" sz="1600" dirty="0" err="1" smtClean="0">
                <a:solidFill>
                  <a:schemeClr val="tx1"/>
                </a:solidFill>
              </a:rPr>
              <a:t>ÇalIŞMA</a:t>
            </a:r>
            <a:r>
              <a:rPr lang="tr-TR" sz="1600" dirty="0" smtClean="0">
                <a:solidFill>
                  <a:schemeClr val="tx1"/>
                </a:solidFill>
              </a:rPr>
              <a:t> KOCAELİ S.M.M.M ODASI GÖLCÜK ÇALIŞTAYI İÇİN HAZIRLANMIŞTIR.</a:t>
            </a:r>
            <a:endParaRPr lang="tr-TR" sz="1600" dirty="0">
              <a:solidFill>
                <a:schemeClr val="tx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36712"/>
            <a:ext cx="8212008" cy="1421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Dikdörtgen 5"/>
          <p:cNvSpPr/>
          <p:nvPr/>
        </p:nvSpPr>
        <p:spPr>
          <a:xfrm>
            <a:off x="323528" y="2771398"/>
            <a:ext cx="8267056" cy="1077218"/>
          </a:xfrm>
          <a:prstGeom prst="rect">
            <a:avLst/>
          </a:prstGeom>
        </p:spPr>
        <p:txBody>
          <a:bodyPr wrap="square">
            <a:spAutoFit/>
          </a:bodyPr>
          <a:lstStyle/>
          <a:p>
            <a:pPr algn="ctr"/>
            <a:r>
              <a:rPr lang="tr-TR" sz="3200" b="1" dirty="0" smtClean="0">
                <a:solidFill>
                  <a:schemeClr val="tx2"/>
                </a:solidFill>
              </a:rPr>
              <a:t>MALİ EMNİYETİNİZ </a:t>
            </a:r>
          </a:p>
          <a:p>
            <a:pPr algn="ctr"/>
            <a:r>
              <a:rPr lang="tr-TR" sz="3200" b="1" dirty="0" smtClean="0">
                <a:solidFill>
                  <a:schemeClr val="tx2"/>
                </a:solidFill>
              </a:rPr>
              <a:t>İÇİN RUHSATLI MUHASEBECİLERİ SEÇİN</a:t>
            </a:r>
            <a:endParaRPr lang="tr-TR" sz="3200" b="1" dirty="0">
              <a:solidFill>
                <a:schemeClr val="tx2"/>
              </a:solidFill>
            </a:endParaRPr>
          </a:p>
        </p:txBody>
      </p:sp>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9937" y="5733256"/>
            <a:ext cx="5834063" cy="1023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8550" y="5955505"/>
            <a:ext cx="9334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0358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44824"/>
            <a:ext cx="7772400" cy="3924151"/>
          </a:xfrm>
        </p:spPr>
        <p:txBody>
          <a:bodyPr/>
          <a:lstStyle/>
          <a:p>
            <a:pPr algn="ctr"/>
            <a:r>
              <a:rPr lang="tr-TR" sz="5400" u="sng" dirty="0" smtClean="0">
                <a:solidFill>
                  <a:schemeClr val="tx2">
                    <a:lumMod val="75000"/>
                  </a:schemeClr>
                </a:solidFill>
              </a:rPr>
              <a:t>HAYIR</a:t>
            </a:r>
            <a:br>
              <a:rPr lang="tr-TR" sz="5400" u="sng" dirty="0" smtClean="0">
                <a:solidFill>
                  <a:schemeClr val="tx2">
                    <a:lumMod val="75000"/>
                  </a:schemeClr>
                </a:solidFill>
              </a:rPr>
            </a:br>
            <a:r>
              <a:rPr lang="tr-TR" sz="5400" dirty="0" smtClean="0">
                <a:solidFill>
                  <a:srgbClr val="92D050"/>
                </a:solidFill>
              </a:rPr>
              <a:t/>
            </a:r>
            <a:br>
              <a:rPr lang="tr-TR" sz="5400" dirty="0" smtClean="0">
                <a:solidFill>
                  <a:srgbClr val="92D050"/>
                </a:solidFill>
              </a:rPr>
            </a:br>
            <a:r>
              <a:rPr lang="tr-TR" sz="2400" dirty="0" smtClean="0"/>
              <a:t>SATICININ KESİNTİ NEDENİYLE TAHSİL EDEMEDİĞİ KDV DEVİR KDV’Sİ NİN VARLIĞI HALİNDE VERGİ DAİRESİ TARAFINDAN İADE VEYA VERGİ BORÇLARINA MAHSUP YAPILACAKTIR.</a:t>
            </a:r>
            <a:endParaRPr lang="tr-TR" sz="2400" dirty="0">
              <a:solidFill>
                <a:srgbClr val="92D050"/>
              </a:solidFill>
            </a:endParaRPr>
          </a:p>
        </p:txBody>
      </p:sp>
      <p:sp>
        <p:nvSpPr>
          <p:cNvPr id="3" name="Metin Yer Tutucusu 2"/>
          <p:cNvSpPr>
            <a:spLocks noGrp="1"/>
          </p:cNvSpPr>
          <p:nvPr>
            <p:ph type="body" idx="1"/>
          </p:nvPr>
        </p:nvSpPr>
        <p:spPr>
          <a:xfrm>
            <a:off x="457200" y="228600"/>
            <a:ext cx="7772400" cy="1472207"/>
          </a:xfrm>
        </p:spPr>
        <p:txBody>
          <a:bodyPr>
            <a:normAutofit/>
          </a:bodyPr>
          <a:lstStyle/>
          <a:p>
            <a:pPr algn="ctr"/>
            <a:r>
              <a:rPr lang="tr-TR" sz="2800" dirty="0" err="1" smtClean="0">
                <a:solidFill>
                  <a:srgbClr val="FFC000"/>
                </a:solidFill>
              </a:rPr>
              <a:t>tevkifaT</a:t>
            </a:r>
            <a:r>
              <a:rPr lang="tr-TR" sz="2800" dirty="0" smtClean="0">
                <a:solidFill>
                  <a:srgbClr val="FFC000"/>
                </a:solidFill>
              </a:rPr>
              <a:t> NEDENİYLE ALICIDAN TAHSİL EDİLEMEYEN VERGİ SATICININ ZARARINA MI?</a:t>
            </a:r>
            <a:endParaRPr lang="tr-TR" sz="2800" dirty="0">
              <a:solidFill>
                <a:srgbClr val="FFC000"/>
              </a:solidFill>
            </a:endParaRPr>
          </a:p>
        </p:txBody>
      </p:sp>
    </p:spTree>
    <p:extLst>
      <p:ext uri="{BB962C8B-B14F-4D97-AF65-F5344CB8AC3E}">
        <p14:creationId xmlns:p14="http://schemas.microsoft.com/office/powerpoint/2010/main" val="3863063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116042"/>
          </a:xfrm>
        </p:spPr>
        <p:txBody>
          <a:bodyPr>
            <a:noAutofit/>
          </a:bodyPr>
          <a:lstStyle/>
          <a:p>
            <a:pPr algn="ctr"/>
            <a:r>
              <a:rPr lang="tr-TR" sz="2400" dirty="0" smtClean="0"/>
              <a:t>TEVKİFAT YAPILAN TEVKİFAT YAPAN’ DA OLABİLİR Mİ?</a:t>
            </a:r>
            <a:endParaRPr lang="tr-TR" sz="2400" dirty="0"/>
          </a:p>
        </p:txBody>
      </p:sp>
      <p:sp>
        <p:nvSpPr>
          <p:cNvPr id="8" name="Metin kutusu 7"/>
          <p:cNvSpPr txBox="1"/>
          <p:nvPr/>
        </p:nvSpPr>
        <p:spPr>
          <a:xfrm>
            <a:off x="131676" y="1437303"/>
            <a:ext cx="8544780" cy="523220"/>
          </a:xfrm>
          <a:prstGeom prst="rect">
            <a:avLst/>
          </a:prstGeom>
          <a:noFill/>
          <a:ln>
            <a:solidFill>
              <a:schemeClr val="accent1"/>
            </a:solidFill>
          </a:ln>
        </p:spPr>
        <p:txBody>
          <a:bodyPr wrap="square" rtlCol="0">
            <a:spAutoFit/>
          </a:bodyPr>
          <a:lstStyle/>
          <a:p>
            <a:pPr algn="ctr"/>
            <a:r>
              <a:rPr lang="tr-TR" sz="2800" dirty="0" smtClean="0"/>
              <a:t>KERESTE ATÖLYESİ</a:t>
            </a:r>
            <a:endParaRPr lang="tr-TR" sz="2800" u="sng" dirty="0">
              <a:solidFill>
                <a:srgbClr val="C00000"/>
              </a:solidFill>
            </a:endParaRPr>
          </a:p>
        </p:txBody>
      </p:sp>
      <p:sp>
        <p:nvSpPr>
          <p:cNvPr id="11" name="Metin kutusu 10"/>
          <p:cNvSpPr txBox="1"/>
          <p:nvPr/>
        </p:nvSpPr>
        <p:spPr>
          <a:xfrm>
            <a:off x="179512" y="2114853"/>
            <a:ext cx="2520280" cy="954107"/>
          </a:xfrm>
          <a:prstGeom prst="rect">
            <a:avLst/>
          </a:prstGeom>
          <a:noFill/>
          <a:ln>
            <a:solidFill>
              <a:schemeClr val="accent1"/>
            </a:solidFill>
          </a:ln>
        </p:spPr>
        <p:txBody>
          <a:bodyPr wrap="square" rtlCol="0">
            <a:spAutoFit/>
          </a:bodyPr>
          <a:lstStyle/>
          <a:p>
            <a:pPr algn="ctr"/>
            <a:r>
              <a:rPr lang="tr-TR" sz="2800" dirty="0" smtClean="0"/>
              <a:t>TOMRUK ALDI</a:t>
            </a:r>
            <a:endParaRPr lang="tr-TR" sz="2800" u="sng" dirty="0">
              <a:solidFill>
                <a:srgbClr val="C00000"/>
              </a:solidFill>
            </a:endParaRPr>
          </a:p>
        </p:txBody>
      </p:sp>
      <p:cxnSp>
        <p:nvCxnSpPr>
          <p:cNvPr id="6" name="Düz Ok Bağlayıcısı 5"/>
          <p:cNvCxnSpPr/>
          <p:nvPr/>
        </p:nvCxnSpPr>
        <p:spPr>
          <a:xfrm>
            <a:off x="5655780" y="2544562"/>
            <a:ext cx="644412"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Metin kutusu 13"/>
          <p:cNvSpPr txBox="1"/>
          <p:nvPr/>
        </p:nvSpPr>
        <p:spPr>
          <a:xfrm>
            <a:off x="3567548" y="2067509"/>
            <a:ext cx="2088232" cy="954107"/>
          </a:xfrm>
          <a:prstGeom prst="rect">
            <a:avLst/>
          </a:prstGeom>
          <a:noFill/>
          <a:ln>
            <a:solidFill>
              <a:schemeClr val="accent1"/>
            </a:solidFill>
          </a:ln>
        </p:spPr>
        <p:txBody>
          <a:bodyPr wrap="square" rtlCol="0">
            <a:spAutoFit/>
          </a:bodyPr>
          <a:lstStyle/>
          <a:p>
            <a:pPr algn="ctr"/>
            <a:r>
              <a:rPr lang="tr-TR" sz="2800" dirty="0" smtClean="0"/>
              <a:t>TEVKİFAT YAPAR</a:t>
            </a:r>
            <a:endParaRPr lang="tr-TR" sz="2800" u="sng" dirty="0">
              <a:solidFill>
                <a:srgbClr val="C00000"/>
              </a:solidFill>
            </a:endParaRPr>
          </a:p>
        </p:txBody>
      </p:sp>
      <p:cxnSp>
        <p:nvCxnSpPr>
          <p:cNvPr id="17" name="Düz Ok Bağlayıcısı 16"/>
          <p:cNvCxnSpPr/>
          <p:nvPr/>
        </p:nvCxnSpPr>
        <p:spPr>
          <a:xfrm>
            <a:off x="2830874" y="2504738"/>
            <a:ext cx="67078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8" name="Metin kutusu 17"/>
          <p:cNvSpPr txBox="1"/>
          <p:nvPr/>
        </p:nvSpPr>
        <p:spPr>
          <a:xfrm>
            <a:off x="132274" y="4591124"/>
            <a:ext cx="2520280" cy="954107"/>
          </a:xfrm>
          <a:prstGeom prst="rect">
            <a:avLst/>
          </a:prstGeom>
          <a:noFill/>
          <a:ln>
            <a:solidFill>
              <a:schemeClr val="accent1"/>
            </a:solidFill>
          </a:ln>
        </p:spPr>
        <p:txBody>
          <a:bodyPr wrap="square" rtlCol="0">
            <a:spAutoFit/>
          </a:bodyPr>
          <a:lstStyle/>
          <a:p>
            <a:pPr algn="ctr"/>
            <a:r>
              <a:rPr lang="tr-TR" sz="2800" dirty="0" smtClean="0"/>
              <a:t>KERESTE SATTI</a:t>
            </a:r>
            <a:endParaRPr lang="tr-TR" sz="2800" u="sng" dirty="0">
              <a:solidFill>
                <a:srgbClr val="C00000"/>
              </a:solidFill>
            </a:endParaRPr>
          </a:p>
        </p:txBody>
      </p:sp>
      <p:sp>
        <p:nvSpPr>
          <p:cNvPr id="20" name="Metin kutusu 19"/>
          <p:cNvSpPr txBox="1"/>
          <p:nvPr/>
        </p:nvSpPr>
        <p:spPr>
          <a:xfrm>
            <a:off x="3501654" y="4502097"/>
            <a:ext cx="2088232" cy="1384995"/>
          </a:xfrm>
          <a:prstGeom prst="rect">
            <a:avLst/>
          </a:prstGeom>
          <a:noFill/>
          <a:ln>
            <a:solidFill>
              <a:schemeClr val="accent1"/>
            </a:solidFill>
          </a:ln>
        </p:spPr>
        <p:txBody>
          <a:bodyPr wrap="square" rtlCol="0">
            <a:spAutoFit/>
          </a:bodyPr>
          <a:lstStyle/>
          <a:p>
            <a:pPr algn="ctr"/>
            <a:r>
              <a:rPr lang="tr-TR" sz="2800" dirty="0" smtClean="0"/>
              <a:t>ALICI TEVKİFAT YAPAR</a:t>
            </a:r>
            <a:endParaRPr lang="tr-TR" sz="2800" u="sng" dirty="0">
              <a:solidFill>
                <a:srgbClr val="C00000"/>
              </a:solidFill>
            </a:endParaRPr>
          </a:p>
        </p:txBody>
      </p:sp>
      <p:cxnSp>
        <p:nvCxnSpPr>
          <p:cNvPr id="21" name="Düz Ok Bağlayıcısı 20"/>
          <p:cNvCxnSpPr/>
          <p:nvPr/>
        </p:nvCxnSpPr>
        <p:spPr>
          <a:xfrm>
            <a:off x="2764980" y="5097388"/>
            <a:ext cx="67078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Düz Ok Bağlayıcısı 21"/>
          <p:cNvCxnSpPr/>
          <p:nvPr/>
        </p:nvCxnSpPr>
        <p:spPr>
          <a:xfrm>
            <a:off x="1356014" y="3565993"/>
            <a:ext cx="0" cy="864096"/>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Metin kutusu 28"/>
          <p:cNvSpPr txBox="1"/>
          <p:nvPr/>
        </p:nvSpPr>
        <p:spPr>
          <a:xfrm>
            <a:off x="6300192" y="2067509"/>
            <a:ext cx="2088232" cy="954107"/>
          </a:xfrm>
          <a:prstGeom prst="rect">
            <a:avLst/>
          </a:prstGeom>
          <a:noFill/>
          <a:ln>
            <a:solidFill>
              <a:schemeClr val="accent1"/>
            </a:solidFill>
          </a:ln>
        </p:spPr>
        <p:txBody>
          <a:bodyPr wrap="square" rtlCol="0">
            <a:spAutoFit/>
          </a:bodyPr>
          <a:lstStyle/>
          <a:p>
            <a:pPr algn="ctr"/>
            <a:r>
              <a:rPr lang="tr-TR" sz="2800" dirty="0" smtClean="0"/>
              <a:t>2.Nolu Beyan</a:t>
            </a:r>
            <a:endParaRPr lang="tr-TR" sz="2800" u="sng" dirty="0">
              <a:solidFill>
                <a:srgbClr val="C00000"/>
              </a:solidFill>
            </a:endParaRPr>
          </a:p>
        </p:txBody>
      </p:sp>
      <p:cxnSp>
        <p:nvCxnSpPr>
          <p:cNvPr id="30" name="Düz Ok Bağlayıcısı 29"/>
          <p:cNvCxnSpPr/>
          <p:nvPr/>
        </p:nvCxnSpPr>
        <p:spPr>
          <a:xfrm>
            <a:off x="7344308" y="3022231"/>
            <a:ext cx="0" cy="5437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 name="Metin kutusu 32"/>
          <p:cNvSpPr txBox="1"/>
          <p:nvPr/>
        </p:nvSpPr>
        <p:spPr>
          <a:xfrm>
            <a:off x="3567548" y="3631892"/>
            <a:ext cx="4820876" cy="523220"/>
          </a:xfrm>
          <a:prstGeom prst="rect">
            <a:avLst/>
          </a:prstGeom>
          <a:noFill/>
          <a:ln>
            <a:solidFill>
              <a:schemeClr val="accent1"/>
            </a:solidFill>
          </a:ln>
        </p:spPr>
        <p:txBody>
          <a:bodyPr wrap="square" rtlCol="0">
            <a:spAutoFit/>
          </a:bodyPr>
          <a:lstStyle/>
          <a:p>
            <a:pPr algn="ctr"/>
            <a:r>
              <a:rPr lang="tr-TR" sz="2800" dirty="0" smtClean="0"/>
              <a:t>1.Nolu Beyannamede İndirim</a:t>
            </a:r>
            <a:endParaRPr lang="tr-TR" sz="2800" u="sng" dirty="0">
              <a:solidFill>
                <a:srgbClr val="C00000"/>
              </a:solidFill>
            </a:endParaRPr>
          </a:p>
        </p:txBody>
      </p:sp>
      <p:sp>
        <p:nvSpPr>
          <p:cNvPr id="36" name="Metin kutusu 35"/>
          <p:cNvSpPr txBox="1"/>
          <p:nvPr/>
        </p:nvSpPr>
        <p:spPr>
          <a:xfrm>
            <a:off x="5977986" y="4502097"/>
            <a:ext cx="2914494" cy="1815882"/>
          </a:xfrm>
          <a:prstGeom prst="rect">
            <a:avLst/>
          </a:prstGeom>
          <a:noFill/>
          <a:ln>
            <a:solidFill>
              <a:schemeClr val="accent1"/>
            </a:solidFill>
          </a:ln>
        </p:spPr>
        <p:txBody>
          <a:bodyPr wrap="square" rtlCol="0">
            <a:spAutoFit/>
          </a:bodyPr>
          <a:lstStyle/>
          <a:p>
            <a:pPr algn="ctr"/>
            <a:r>
              <a:rPr lang="tr-TR" sz="2800" dirty="0" smtClean="0"/>
              <a:t>1.Nolu Beyannamede Kalan Tutar Beyan</a:t>
            </a:r>
            <a:endParaRPr lang="tr-TR" sz="2800" i="1" u="sng" dirty="0">
              <a:solidFill>
                <a:srgbClr val="C00000"/>
              </a:solidFill>
            </a:endParaRPr>
          </a:p>
        </p:txBody>
      </p:sp>
      <p:cxnSp>
        <p:nvCxnSpPr>
          <p:cNvPr id="37" name="Düz Ok Bağlayıcısı 36"/>
          <p:cNvCxnSpPr/>
          <p:nvPr/>
        </p:nvCxnSpPr>
        <p:spPr>
          <a:xfrm>
            <a:off x="5589886" y="5194594"/>
            <a:ext cx="51838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7657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683994"/>
          </a:xfrm>
        </p:spPr>
        <p:txBody>
          <a:bodyPr>
            <a:normAutofit/>
          </a:bodyPr>
          <a:lstStyle/>
          <a:p>
            <a:r>
              <a:rPr lang="tr-TR" sz="2800" dirty="0" smtClean="0"/>
              <a:t>2.NOLU KDV BEYANI ve İNDİRİM HAKKI</a:t>
            </a:r>
            <a:endParaRPr lang="tr-TR" sz="2800" dirty="0"/>
          </a:p>
        </p:txBody>
      </p:sp>
      <p:sp>
        <p:nvSpPr>
          <p:cNvPr id="4" name="Metin kutusu 3"/>
          <p:cNvSpPr txBox="1"/>
          <p:nvPr/>
        </p:nvSpPr>
        <p:spPr>
          <a:xfrm>
            <a:off x="323528" y="939552"/>
            <a:ext cx="2520280" cy="3170099"/>
          </a:xfrm>
          <a:prstGeom prst="rect">
            <a:avLst/>
          </a:prstGeom>
          <a:noFill/>
          <a:ln>
            <a:solidFill>
              <a:schemeClr val="accent1"/>
            </a:solidFill>
          </a:ln>
        </p:spPr>
        <p:txBody>
          <a:bodyPr wrap="square" rtlCol="0">
            <a:spAutoFit/>
          </a:bodyPr>
          <a:lstStyle/>
          <a:p>
            <a:pPr algn="ctr"/>
            <a:r>
              <a:rPr lang="tr-TR" sz="4000" dirty="0" smtClean="0"/>
              <a:t>Tevkifatı Yapan (Mal ve Hizmeti Alan)</a:t>
            </a:r>
            <a:endParaRPr lang="tr-TR" sz="4000" dirty="0"/>
          </a:p>
        </p:txBody>
      </p:sp>
      <p:sp>
        <p:nvSpPr>
          <p:cNvPr id="5" name="Sağ Ok 4"/>
          <p:cNvSpPr/>
          <p:nvPr/>
        </p:nvSpPr>
        <p:spPr>
          <a:xfrm>
            <a:off x="3059832" y="1495256"/>
            <a:ext cx="1008112" cy="3351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Metin kutusu 7"/>
          <p:cNvSpPr txBox="1"/>
          <p:nvPr/>
        </p:nvSpPr>
        <p:spPr>
          <a:xfrm>
            <a:off x="4283968" y="939552"/>
            <a:ext cx="3528392" cy="954107"/>
          </a:xfrm>
          <a:prstGeom prst="rect">
            <a:avLst/>
          </a:prstGeom>
          <a:noFill/>
          <a:ln>
            <a:solidFill>
              <a:schemeClr val="accent1"/>
            </a:solidFill>
          </a:ln>
        </p:spPr>
        <p:txBody>
          <a:bodyPr wrap="square" rtlCol="0">
            <a:spAutoFit/>
          </a:bodyPr>
          <a:lstStyle/>
          <a:p>
            <a:pPr algn="ctr"/>
            <a:r>
              <a:rPr lang="tr-TR" sz="2800" dirty="0" smtClean="0"/>
              <a:t>2.NOLU Beyanname ile Beyan ve Ödeme</a:t>
            </a:r>
            <a:endParaRPr lang="tr-TR" sz="2800" dirty="0"/>
          </a:p>
        </p:txBody>
      </p:sp>
      <p:sp>
        <p:nvSpPr>
          <p:cNvPr id="9" name="Sağ Ok 8"/>
          <p:cNvSpPr/>
          <p:nvPr/>
        </p:nvSpPr>
        <p:spPr>
          <a:xfrm rot="5400000">
            <a:off x="5796134" y="1978118"/>
            <a:ext cx="504057" cy="3351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Metin kutusu 9"/>
          <p:cNvSpPr txBox="1"/>
          <p:nvPr/>
        </p:nvSpPr>
        <p:spPr>
          <a:xfrm>
            <a:off x="3851920" y="2518728"/>
            <a:ext cx="4392488" cy="1384995"/>
          </a:xfrm>
          <a:prstGeom prst="rect">
            <a:avLst/>
          </a:prstGeom>
          <a:noFill/>
          <a:ln>
            <a:solidFill>
              <a:schemeClr val="accent1"/>
            </a:solidFill>
          </a:ln>
        </p:spPr>
        <p:txBody>
          <a:bodyPr wrap="square" rtlCol="0">
            <a:spAutoFit/>
          </a:bodyPr>
          <a:lstStyle/>
          <a:p>
            <a:pPr algn="ctr"/>
            <a:r>
              <a:rPr lang="tr-TR" sz="2800" dirty="0" smtClean="0"/>
              <a:t>Aynı Dönem </a:t>
            </a:r>
          </a:p>
          <a:p>
            <a:pPr algn="ctr"/>
            <a:r>
              <a:rPr lang="tr-TR" sz="2800" dirty="0" smtClean="0"/>
              <a:t>1.NOLU Beyannamede </a:t>
            </a:r>
            <a:r>
              <a:rPr lang="tr-TR" sz="2800" b="1" dirty="0" smtClean="0">
                <a:solidFill>
                  <a:srgbClr val="FF0000"/>
                </a:solidFill>
              </a:rPr>
              <a:t>İNDİRİM</a:t>
            </a:r>
            <a:endParaRPr lang="tr-TR" sz="2800" b="1" dirty="0">
              <a:solidFill>
                <a:srgbClr val="FF0000"/>
              </a:solidFill>
            </a:endParaRPr>
          </a:p>
        </p:txBody>
      </p:sp>
      <p:sp>
        <p:nvSpPr>
          <p:cNvPr id="11" name="Metin kutusu 10"/>
          <p:cNvSpPr txBox="1"/>
          <p:nvPr/>
        </p:nvSpPr>
        <p:spPr>
          <a:xfrm>
            <a:off x="531664" y="4437112"/>
            <a:ext cx="7712744" cy="1200329"/>
          </a:xfrm>
          <a:prstGeom prst="rect">
            <a:avLst/>
          </a:prstGeom>
          <a:noFill/>
          <a:ln>
            <a:solidFill>
              <a:schemeClr val="accent1"/>
            </a:solidFill>
          </a:ln>
        </p:spPr>
        <p:txBody>
          <a:bodyPr wrap="square" rtlCol="0">
            <a:spAutoFit/>
          </a:bodyPr>
          <a:lstStyle/>
          <a:p>
            <a:pPr algn="ctr"/>
            <a:r>
              <a:rPr lang="tr-TR" sz="2800" b="1" dirty="0" smtClean="0"/>
              <a:t>İndirim için ödeme şartı ?  </a:t>
            </a:r>
            <a:r>
              <a:rPr lang="tr-TR" sz="3600" b="1" dirty="0" smtClean="0">
                <a:solidFill>
                  <a:srgbClr val="FF0000"/>
                </a:solidFill>
              </a:rPr>
              <a:t>YOK</a:t>
            </a:r>
          </a:p>
          <a:p>
            <a:pPr algn="ctr"/>
            <a:r>
              <a:rPr lang="tr-TR" sz="2400" b="1" dirty="0" smtClean="0"/>
              <a:t>Tevkifat Yoksa 2 No’lu Beyan Var mı? </a:t>
            </a:r>
            <a:r>
              <a:rPr lang="tr-TR" sz="3600" b="1" dirty="0" smtClean="0">
                <a:solidFill>
                  <a:srgbClr val="FF0000"/>
                </a:solidFill>
              </a:rPr>
              <a:t>YOK</a:t>
            </a:r>
          </a:p>
        </p:txBody>
      </p:sp>
      <p:sp>
        <p:nvSpPr>
          <p:cNvPr id="12" name="Metin kutusu 11"/>
          <p:cNvSpPr txBox="1"/>
          <p:nvPr/>
        </p:nvSpPr>
        <p:spPr>
          <a:xfrm>
            <a:off x="531664" y="5949280"/>
            <a:ext cx="7712744" cy="523220"/>
          </a:xfrm>
          <a:prstGeom prst="rect">
            <a:avLst/>
          </a:prstGeom>
          <a:noFill/>
          <a:ln>
            <a:solidFill>
              <a:schemeClr val="accent1"/>
            </a:solidFill>
          </a:ln>
        </p:spPr>
        <p:txBody>
          <a:bodyPr wrap="square" rtlCol="0">
            <a:spAutoFit/>
          </a:bodyPr>
          <a:lstStyle/>
          <a:p>
            <a:pPr algn="ctr"/>
            <a:r>
              <a:rPr lang="tr-TR" sz="2800" b="1" dirty="0" smtClean="0"/>
              <a:t>Genel Bütçeli İdareler Beyanname Vermez</a:t>
            </a:r>
            <a:endParaRPr lang="tr-TR" sz="3600" b="1" dirty="0" smtClean="0">
              <a:solidFill>
                <a:srgbClr val="FF0000"/>
              </a:solidFill>
            </a:endParaRPr>
          </a:p>
        </p:txBody>
      </p:sp>
    </p:spTree>
    <p:extLst>
      <p:ext uri="{BB962C8B-B14F-4D97-AF65-F5344CB8AC3E}">
        <p14:creationId xmlns:p14="http://schemas.microsoft.com/office/powerpoint/2010/main" val="1384412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683994"/>
          </a:xfrm>
        </p:spPr>
        <p:txBody>
          <a:bodyPr>
            <a:normAutofit/>
          </a:bodyPr>
          <a:lstStyle/>
          <a:p>
            <a:r>
              <a:rPr lang="tr-TR" sz="2800" dirty="0" smtClean="0"/>
              <a:t>2.NOLU KDV BEYANI ve İNDİRİM HAKKI</a:t>
            </a:r>
            <a:endParaRPr lang="tr-TR" sz="2800" dirty="0"/>
          </a:p>
        </p:txBody>
      </p:sp>
      <p:sp>
        <p:nvSpPr>
          <p:cNvPr id="4" name="Metin kutusu 3"/>
          <p:cNvSpPr txBox="1"/>
          <p:nvPr/>
        </p:nvSpPr>
        <p:spPr>
          <a:xfrm>
            <a:off x="323528" y="939552"/>
            <a:ext cx="2520280" cy="1323439"/>
          </a:xfrm>
          <a:prstGeom prst="rect">
            <a:avLst/>
          </a:prstGeom>
          <a:noFill/>
          <a:ln>
            <a:solidFill>
              <a:schemeClr val="accent1"/>
            </a:solidFill>
          </a:ln>
        </p:spPr>
        <p:txBody>
          <a:bodyPr wrap="square" rtlCol="0">
            <a:spAutoFit/>
          </a:bodyPr>
          <a:lstStyle/>
          <a:p>
            <a:pPr algn="ctr"/>
            <a:r>
              <a:rPr lang="tr-TR" sz="4000" dirty="0" smtClean="0"/>
              <a:t>Fatura Geç Geldi</a:t>
            </a:r>
            <a:endParaRPr lang="tr-TR" sz="4000" dirty="0"/>
          </a:p>
        </p:txBody>
      </p:sp>
      <p:sp>
        <p:nvSpPr>
          <p:cNvPr id="5" name="Sağ Ok 4"/>
          <p:cNvSpPr/>
          <p:nvPr/>
        </p:nvSpPr>
        <p:spPr>
          <a:xfrm>
            <a:off x="3059832" y="1495256"/>
            <a:ext cx="1008112" cy="3351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8" name="Metin kutusu 7"/>
          <p:cNvSpPr txBox="1"/>
          <p:nvPr/>
        </p:nvSpPr>
        <p:spPr>
          <a:xfrm>
            <a:off x="4283968" y="939552"/>
            <a:ext cx="4464496" cy="2246769"/>
          </a:xfrm>
          <a:prstGeom prst="rect">
            <a:avLst/>
          </a:prstGeom>
          <a:noFill/>
          <a:ln>
            <a:solidFill>
              <a:schemeClr val="accent1"/>
            </a:solidFill>
          </a:ln>
        </p:spPr>
        <p:txBody>
          <a:bodyPr wrap="square" rtlCol="0">
            <a:spAutoFit/>
          </a:bodyPr>
          <a:lstStyle/>
          <a:p>
            <a:pPr algn="ctr"/>
            <a:r>
              <a:rPr lang="tr-TR" sz="2800" dirty="0" smtClean="0"/>
              <a:t>2.NOLU Beyanname ile Beyan ve Ödeme, Teslimin Yapıldığı Döneme ait </a:t>
            </a:r>
            <a:r>
              <a:rPr lang="tr-TR" sz="2800" u="sng" dirty="0" smtClean="0">
                <a:solidFill>
                  <a:srgbClr val="C00000"/>
                </a:solidFill>
              </a:rPr>
              <a:t>Süresinden Sonra Verilen Beyan</a:t>
            </a:r>
            <a:endParaRPr lang="tr-TR" sz="2800" u="sng" dirty="0">
              <a:solidFill>
                <a:srgbClr val="C00000"/>
              </a:solidFill>
            </a:endParaRPr>
          </a:p>
        </p:txBody>
      </p:sp>
      <p:sp>
        <p:nvSpPr>
          <p:cNvPr id="9" name="Sağ Ok 8"/>
          <p:cNvSpPr/>
          <p:nvPr/>
        </p:nvSpPr>
        <p:spPr>
          <a:xfrm rot="5400000">
            <a:off x="6096880" y="3298268"/>
            <a:ext cx="504057" cy="3351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10" name="Metin kutusu 9"/>
          <p:cNvSpPr txBox="1"/>
          <p:nvPr/>
        </p:nvSpPr>
        <p:spPr>
          <a:xfrm>
            <a:off x="4152665" y="3998346"/>
            <a:ext cx="4392488" cy="1815882"/>
          </a:xfrm>
          <a:prstGeom prst="rect">
            <a:avLst/>
          </a:prstGeom>
          <a:noFill/>
          <a:ln>
            <a:solidFill>
              <a:schemeClr val="accent1"/>
            </a:solidFill>
          </a:ln>
        </p:spPr>
        <p:txBody>
          <a:bodyPr wrap="square" rtlCol="0">
            <a:spAutoFit/>
          </a:bodyPr>
          <a:lstStyle/>
          <a:p>
            <a:pPr algn="ctr"/>
            <a:r>
              <a:rPr lang="tr-TR" sz="2800" dirty="0" smtClean="0"/>
              <a:t>Beyanın verildiği dönemde (Takvim Yılı Sonunu Aşmamak Şartıyla) </a:t>
            </a:r>
            <a:r>
              <a:rPr lang="tr-TR" sz="2800" b="1" dirty="0" smtClean="0">
                <a:solidFill>
                  <a:srgbClr val="FF0000"/>
                </a:solidFill>
              </a:rPr>
              <a:t>İNDİRİM</a:t>
            </a:r>
            <a:endParaRPr lang="tr-TR" sz="2800" b="1" dirty="0">
              <a:solidFill>
                <a:srgbClr val="FF0000"/>
              </a:solidFill>
            </a:endParaRPr>
          </a:p>
        </p:txBody>
      </p:sp>
      <p:sp>
        <p:nvSpPr>
          <p:cNvPr id="12" name="Metin kutusu 11"/>
          <p:cNvSpPr txBox="1"/>
          <p:nvPr/>
        </p:nvSpPr>
        <p:spPr>
          <a:xfrm>
            <a:off x="531664" y="5949280"/>
            <a:ext cx="7712744" cy="523220"/>
          </a:xfrm>
          <a:prstGeom prst="rect">
            <a:avLst/>
          </a:prstGeom>
          <a:noFill/>
          <a:ln>
            <a:solidFill>
              <a:schemeClr val="accent1"/>
            </a:solidFill>
          </a:ln>
        </p:spPr>
        <p:txBody>
          <a:bodyPr wrap="square" rtlCol="0">
            <a:spAutoFit/>
          </a:bodyPr>
          <a:lstStyle/>
          <a:p>
            <a:pPr algn="ctr"/>
            <a:r>
              <a:rPr lang="tr-TR" sz="2800" b="1" dirty="0" smtClean="0"/>
              <a:t>Genel Bütçeli İdareler Beyanname Vermez</a:t>
            </a:r>
            <a:endParaRPr lang="tr-TR" sz="3600" b="1" dirty="0" smtClean="0">
              <a:solidFill>
                <a:srgbClr val="FF0000"/>
              </a:solidFill>
            </a:endParaRPr>
          </a:p>
        </p:txBody>
      </p:sp>
    </p:spTree>
    <p:extLst>
      <p:ext uri="{BB962C8B-B14F-4D97-AF65-F5344CB8AC3E}">
        <p14:creationId xmlns:p14="http://schemas.microsoft.com/office/powerpoint/2010/main" val="242900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291264" cy="611986"/>
          </a:xfrm>
        </p:spPr>
        <p:txBody>
          <a:bodyPr>
            <a:normAutofit fontScale="90000"/>
          </a:bodyPr>
          <a:lstStyle/>
          <a:p>
            <a:pPr algn="ctr"/>
            <a:r>
              <a:rPr lang="tr-TR" dirty="0"/>
              <a:t>Tam </a:t>
            </a:r>
            <a:r>
              <a:rPr lang="tr-TR" dirty="0" err="1"/>
              <a:t>tevkifata</a:t>
            </a:r>
            <a:r>
              <a:rPr lang="tr-TR" dirty="0"/>
              <a:t> tabi işlemler</a:t>
            </a:r>
          </a:p>
        </p:txBody>
      </p:sp>
      <p:sp>
        <p:nvSpPr>
          <p:cNvPr id="3" name="Dikdörtgen 2"/>
          <p:cNvSpPr/>
          <p:nvPr/>
        </p:nvSpPr>
        <p:spPr>
          <a:xfrm>
            <a:off x="611560" y="2060848"/>
            <a:ext cx="8100392" cy="3170099"/>
          </a:xfrm>
          <a:prstGeom prst="rect">
            <a:avLst/>
          </a:prstGeom>
        </p:spPr>
        <p:txBody>
          <a:bodyPr wrap="square">
            <a:spAutoFit/>
          </a:bodyPr>
          <a:lstStyle/>
          <a:p>
            <a:pPr algn="ctr"/>
            <a:r>
              <a:rPr lang="tr-TR" sz="4000" dirty="0"/>
              <a:t>Bu bölüm kapsamındaki işlemlerde, işlem bedeli üzerinden hesaplanan KDV'nin tamamı, mal veya hizmetin alıcıları tarafından </a:t>
            </a:r>
            <a:r>
              <a:rPr lang="tr-TR" sz="4000" dirty="0" err="1"/>
              <a:t>tevkifata</a:t>
            </a:r>
            <a:r>
              <a:rPr lang="tr-TR" sz="4000" dirty="0"/>
              <a:t> tabi tutulacaktır.</a:t>
            </a:r>
          </a:p>
        </p:txBody>
      </p:sp>
    </p:spTree>
    <p:extLst>
      <p:ext uri="{BB962C8B-B14F-4D97-AF65-F5344CB8AC3E}">
        <p14:creationId xmlns:p14="http://schemas.microsoft.com/office/powerpoint/2010/main" val="3998940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31892" y="1196752"/>
            <a:ext cx="8435280" cy="648072"/>
          </a:xfrm>
        </p:spPr>
        <p:txBody>
          <a:bodyPr>
            <a:noAutofit/>
          </a:bodyPr>
          <a:lstStyle/>
          <a:p>
            <a:pPr algn="ctr"/>
            <a:r>
              <a:rPr lang="tr-TR" sz="1600" b="1" dirty="0" err="1" smtClean="0"/>
              <a:t>İkametgâhI</a:t>
            </a:r>
            <a:r>
              <a:rPr lang="tr-TR" sz="1600" b="1" dirty="0" smtClean="0"/>
              <a:t>, </a:t>
            </a:r>
            <a:r>
              <a:rPr lang="tr-TR" sz="1600" b="1" dirty="0"/>
              <a:t>işyeri, kanuni merkezi ve iş merkezi Türkiye’de bulunmayanlar </a:t>
            </a:r>
            <a:r>
              <a:rPr lang="tr-TR" sz="1600" b="1" dirty="0" err="1" smtClean="0"/>
              <a:t>tarafIndan</a:t>
            </a:r>
            <a:r>
              <a:rPr lang="tr-TR" sz="1600" b="1" dirty="0" smtClean="0"/>
              <a:t> </a:t>
            </a:r>
            <a:r>
              <a:rPr lang="tr-TR" sz="1600" b="1" dirty="0" err="1" smtClean="0"/>
              <a:t>yapIlan</a:t>
            </a:r>
            <a:r>
              <a:rPr lang="tr-TR" sz="1600" b="1" dirty="0" smtClean="0"/>
              <a:t> </a:t>
            </a:r>
            <a:r>
              <a:rPr lang="tr-TR" sz="1600" b="1" dirty="0"/>
              <a:t>işlemler </a:t>
            </a:r>
            <a:endParaRPr lang="tr-TR" sz="1600" dirty="0"/>
          </a:p>
        </p:txBody>
      </p:sp>
      <p:sp>
        <p:nvSpPr>
          <p:cNvPr id="8" name="Metin kutusu 7"/>
          <p:cNvSpPr txBox="1"/>
          <p:nvPr/>
        </p:nvSpPr>
        <p:spPr>
          <a:xfrm>
            <a:off x="375752" y="2276871"/>
            <a:ext cx="8341096" cy="2554545"/>
          </a:xfrm>
          <a:prstGeom prst="rect">
            <a:avLst/>
          </a:prstGeom>
          <a:noFill/>
          <a:ln>
            <a:solidFill>
              <a:schemeClr val="accent1"/>
            </a:solidFill>
          </a:ln>
        </p:spPr>
        <p:txBody>
          <a:bodyPr wrap="square" rtlCol="0">
            <a:spAutoFit/>
          </a:bodyPr>
          <a:lstStyle/>
          <a:p>
            <a:r>
              <a:rPr lang="tr-TR" sz="2000" dirty="0" smtClean="0"/>
              <a:t>*Yurt dışından </a:t>
            </a:r>
            <a:r>
              <a:rPr lang="tr-TR" sz="2000" dirty="0"/>
              <a:t>borç para </a:t>
            </a:r>
            <a:r>
              <a:rPr lang="tr-TR" sz="2000" dirty="0" err="1" smtClean="0"/>
              <a:t>aIınması</a:t>
            </a:r>
            <a:r>
              <a:rPr lang="tr-TR" sz="2000" dirty="0" smtClean="0"/>
              <a:t> (Bankalar Hariç), </a:t>
            </a:r>
          </a:p>
          <a:p>
            <a:r>
              <a:rPr lang="tr-TR" sz="2000" dirty="0" smtClean="0"/>
              <a:t>*Yabancı </a:t>
            </a:r>
            <a:r>
              <a:rPr lang="tr-TR" sz="2000" dirty="0"/>
              <a:t>firmalara nakliye </a:t>
            </a:r>
            <a:r>
              <a:rPr lang="tr-TR" sz="2000" dirty="0" smtClean="0"/>
              <a:t>yaptırılması, </a:t>
            </a:r>
          </a:p>
          <a:p>
            <a:r>
              <a:rPr lang="tr-TR" sz="2000" dirty="0" smtClean="0"/>
              <a:t>*Türkiye’deki </a:t>
            </a:r>
            <a:r>
              <a:rPr lang="tr-TR" sz="2000" dirty="0"/>
              <a:t>bir proje ile ilgili olarak yurt </a:t>
            </a:r>
            <a:r>
              <a:rPr lang="tr-TR" sz="2000" dirty="0" smtClean="0"/>
              <a:t>dışından </a:t>
            </a:r>
            <a:r>
              <a:rPr lang="tr-TR" sz="2000" dirty="0"/>
              <a:t>mühendislik veya montaj hizmeti </a:t>
            </a:r>
            <a:r>
              <a:rPr lang="tr-TR" sz="2000" dirty="0" smtClean="0"/>
              <a:t>alınması, </a:t>
            </a:r>
          </a:p>
          <a:p>
            <a:r>
              <a:rPr lang="tr-TR" sz="2000" dirty="0" smtClean="0"/>
              <a:t>*Yurt dışından </a:t>
            </a:r>
            <a:r>
              <a:rPr lang="tr-TR" sz="2000" dirty="0" err="1"/>
              <a:t>know</a:t>
            </a:r>
            <a:r>
              <a:rPr lang="tr-TR" sz="2000" dirty="0"/>
              <a:t>-how, marka </a:t>
            </a:r>
            <a:r>
              <a:rPr lang="tr-TR" sz="2000" dirty="0" smtClean="0"/>
              <a:t>kullanım hakkı </a:t>
            </a:r>
            <a:r>
              <a:rPr lang="tr-TR" sz="2000" dirty="0"/>
              <a:t>yahut sigorta, eğitim, </a:t>
            </a:r>
            <a:r>
              <a:rPr lang="tr-TR" sz="2000" dirty="0" smtClean="0"/>
              <a:t>sağlık</a:t>
            </a:r>
            <a:r>
              <a:rPr lang="tr-TR" sz="2000" dirty="0"/>
              <a:t>, </a:t>
            </a:r>
            <a:r>
              <a:rPr lang="tr-TR" sz="2000" dirty="0" smtClean="0"/>
              <a:t>danışmanlık</a:t>
            </a:r>
            <a:r>
              <a:rPr lang="tr-TR" sz="2000" dirty="0"/>
              <a:t>, haberleşme, </a:t>
            </a:r>
            <a:r>
              <a:rPr lang="tr-TR" sz="2000" dirty="0" err="1" smtClean="0"/>
              <a:t>yazıIıIm</a:t>
            </a:r>
            <a:r>
              <a:rPr lang="tr-TR" sz="2000" dirty="0" smtClean="0"/>
              <a:t> </a:t>
            </a:r>
            <a:r>
              <a:rPr lang="tr-TR" sz="2000" dirty="0"/>
              <a:t>hizmeti </a:t>
            </a:r>
            <a:r>
              <a:rPr lang="tr-TR" sz="2000" dirty="0" smtClean="0"/>
              <a:t>alınması, </a:t>
            </a:r>
          </a:p>
          <a:p>
            <a:r>
              <a:rPr lang="tr-TR" sz="2000" dirty="0" smtClean="0"/>
              <a:t>*Yurt dışında </a:t>
            </a:r>
            <a:r>
              <a:rPr lang="tr-TR" sz="2000" dirty="0"/>
              <a:t>fason iş, tamir, </a:t>
            </a:r>
            <a:r>
              <a:rPr lang="tr-TR" sz="2000" dirty="0" smtClean="0"/>
              <a:t>bakım yaptırılması, </a:t>
            </a:r>
            <a:r>
              <a:rPr lang="tr-TR" sz="2000" dirty="0"/>
              <a:t>mal veya personel </a:t>
            </a:r>
            <a:r>
              <a:rPr lang="tr-TR" sz="2000" dirty="0" smtClean="0"/>
              <a:t>kiralanması </a:t>
            </a:r>
            <a:r>
              <a:rPr lang="tr-TR" sz="2000" dirty="0"/>
              <a:t>gibi </a:t>
            </a:r>
            <a:r>
              <a:rPr lang="tr-TR" sz="2000" dirty="0" smtClean="0"/>
              <a:t>hizmetler</a:t>
            </a:r>
            <a:endParaRPr lang="tr-TR" sz="2800" b="1" dirty="0" smtClean="0">
              <a:solidFill>
                <a:srgbClr val="FF0000"/>
              </a:solidFill>
            </a:endParaRPr>
          </a:p>
        </p:txBody>
      </p:sp>
      <p:sp>
        <p:nvSpPr>
          <p:cNvPr id="5" name="Dikdörtgen 4"/>
          <p:cNvSpPr/>
          <p:nvPr/>
        </p:nvSpPr>
        <p:spPr>
          <a:xfrm>
            <a:off x="179512" y="5047922"/>
            <a:ext cx="8341096" cy="1569660"/>
          </a:xfrm>
          <a:prstGeom prst="rect">
            <a:avLst/>
          </a:prstGeom>
        </p:spPr>
        <p:txBody>
          <a:bodyPr wrap="square">
            <a:spAutoFit/>
          </a:bodyPr>
          <a:lstStyle/>
          <a:p>
            <a:r>
              <a:rPr lang="tr-TR" sz="2400" b="1" dirty="0" smtClean="0">
                <a:solidFill>
                  <a:srgbClr val="7030A0"/>
                </a:solidFill>
              </a:rPr>
              <a:t>TEVKİFAT SORUMLULARI </a:t>
            </a:r>
          </a:p>
          <a:p>
            <a:endParaRPr lang="tr-TR" sz="2400" dirty="0" smtClean="0">
              <a:solidFill>
                <a:srgbClr val="FF0000"/>
              </a:solidFill>
            </a:endParaRPr>
          </a:p>
          <a:p>
            <a:pPr algn="ctr"/>
            <a:r>
              <a:rPr lang="tr-TR" sz="2400" dirty="0" smtClean="0">
                <a:solidFill>
                  <a:srgbClr val="FF0000"/>
                </a:solidFill>
              </a:rPr>
              <a:t>KDV </a:t>
            </a:r>
            <a:r>
              <a:rPr lang="tr-TR" sz="2400" dirty="0">
                <a:solidFill>
                  <a:srgbClr val="FF0000"/>
                </a:solidFill>
              </a:rPr>
              <a:t>mükellefi olsun </a:t>
            </a:r>
            <a:r>
              <a:rPr lang="tr-TR" sz="2400" dirty="0" smtClean="0">
                <a:solidFill>
                  <a:srgbClr val="FF0000"/>
                </a:solidFill>
              </a:rPr>
              <a:t>olmasın </a:t>
            </a:r>
            <a:r>
              <a:rPr lang="tr-TR" sz="2400" dirty="0">
                <a:solidFill>
                  <a:srgbClr val="FF0000"/>
                </a:solidFill>
              </a:rPr>
              <a:t>tüm gerçek ve tüzel </a:t>
            </a:r>
            <a:r>
              <a:rPr lang="tr-TR" sz="2400" dirty="0" smtClean="0">
                <a:solidFill>
                  <a:srgbClr val="FF0000"/>
                </a:solidFill>
              </a:rPr>
              <a:t>kişiler. (Basit Usul Dahil.) </a:t>
            </a:r>
            <a:endParaRPr lang="tr-TR" sz="2400" b="1" dirty="0" smtClean="0">
              <a:solidFill>
                <a:srgbClr val="FF0000"/>
              </a:solidFill>
            </a:endParaRPr>
          </a:p>
        </p:txBody>
      </p:sp>
      <p:sp>
        <p:nvSpPr>
          <p:cNvPr id="7" name="Başlık 1"/>
          <p:cNvSpPr txBox="1">
            <a:spLocks/>
          </p:cNvSpPr>
          <p:nvPr/>
        </p:nvSpPr>
        <p:spPr>
          <a:xfrm>
            <a:off x="457200" y="152718"/>
            <a:ext cx="8291264" cy="611986"/>
          </a:xfrm>
          <a:prstGeom prst="rect">
            <a:avLst/>
          </a:prstGeom>
        </p:spPr>
        <p:txBody>
          <a:bodyPr vert="horz" lIns="91440" tIns="45720" rIns="91440" bIns="45720" rtlCol="0" anchor="b">
            <a:normAutofit fontScale="97500" lnSpcReduction="1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a:r>
              <a:rPr lang="tr-TR" smtClean="0"/>
              <a:t>Tam tevkifata tabi işlemler</a:t>
            </a:r>
            <a:endParaRPr lang="tr-TR" dirty="0"/>
          </a:p>
        </p:txBody>
      </p:sp>
    </p:spTree>
    <p:extLst>
      <p:ext uri="{BB962C8B-B14F-4D97-AF65-F5344CB8AC3E}">
        <p14:creationId xmlns:p14="http://schemas.microsoft.com/office/powerpoint/2010/main" val="3052065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33356" y="1412776"/>
            <a:ext cx="8435280" cy="792088"/>
          </a:xfrm>
        </p:spPr>
        <p:txBody>
          <a:bodyPr>
            <a:noAutofit/>
          </a:bodyPr>
          <a:lstStyle/>
          <a:p>
            <a:pPr algn="ctr"/>
            <a:r>
              <a:rPr lang="tr-TR" sz="2000" b="1" dirty="0"/>
              <a:t>Serbest meslek </a:t>
            </a:r>
            <a:r>
              <a:rPr lang="tr-TR" sz="2000" b="1" dirty="0" err="1" smtClean="0"/>
              <a:t>kazancI</a:t>
            </a:r>
            <a:r>
              <a:rPr lang="tr-TR" sz="2000" b="1" dirty="0" smtClean="0"/>
              <a:t> </a:t>
            </a:r>
            <a:r>
              <a:rPr lang="tr-TR" sz="2000" b="1" dirty="0" err="1" smtClean="0"/>
              <a:t>istisnasIndan</a:t>
            </a:r>
            <a:r>
              <a:rPr lang="tr-TR" sz="2000" b="1" dirty="0" smtClean="0"/>
              <a:t> </a:t>
            </a:r>
            <a:r>
              <a:rPr lang="tr-TR" sz="2000" b="1" dirty="0" err="1" smtClean="0"/>
              <a:t>yararlananlarIn</a:t>
            </a:r>
            <a:r>
              <a:rPr lang="tr-TR" sz="2000" b="1" dirty="0" smtClean="0"/>
              <a:t> </a:t>
            </a:r>
            <a:r>
              <a:rPr lang="tr-TR" sz="2000" b="1" dirty="0"/>
              <a:t>işlemleri ( GVK 18. madde)</a:t>
            </a:r>
            <a:endParaRPr lang="tr-TR" sz="2000" dirty="0"/>
          </a:p>
        </p:txBody>
      </p:sp>
      <p:sp>
        <p:nvSpPr>
          <p:cNvPr id="4" name="Metin kutusu 3"/>
          <p:cNvSpPr txBox="1"/>
          <p:nvPr/>
        </p:nvSpPr>
        <p:spPr>
          <a:xfrm>
            <a:off x="264228" y="2486431"/>
            <a:ext cx="8557120" cy="2246769"/>
          </a:xfrm>
          <a:prstGeom prst="rect">
            <a:avLst/>
          </a:prstGeom>
          <a:noFill/>
          <a:ln>
            <a:solidFill>
              <a:schemeClr val="accent1"/>
            </a:solidFill>
          </a:ln>
        </p:spPr>
        <p:txBody>
          <a:bodyPr wrap="square" rtlCol="0">
            <a:spAutoFit/>
          </a:bodyPr>
          <a:lstStyle/>
          <a:p>
            <a:r>
              <a:rPr lang="tr-TR" sz="2800" dirty="0"/>
              <a:t>KDV mükellefiyetine giren faaliyetinin </a:t>
            </a:r>
            <a:r>
              <a:rPr lang="tr-TR" sz="2800" dirty="0" smtClean="0"/>
              <a:t>tamamı </a:t>
            </a:r>
            <a:r>
              <a:rPr lang="tr-TR" sz="2800" dirty="0"/>
              <a:t>GVK(*) Md:18 e göre serbest meslek </a:t>
            </a:r>
            <a:r>
              <a:rPr lang="tr-TR" sz="2800" dirty="0" smtClean="0"/>
              <a:t>kazançları istisnası kapsamında olanların </a:t>
            </a:r>
            <a:r>
              <a:rPr lang="tr-TR" sz="2800" dirty="0"/>
              <a:t>bu kapsamdaki teslim ve hizmetleri 	</a:t>
            </a:r>
            <a:endParaRPr lang="tr-TR" sz="2800" dirty="0" smtClean="0"/>
          </a:p>
          <a:p>
            <a:r>
              <a:rPr lang="tr-TR" sz="2800" dirty="0"/>
              <a:t>	</a:t>
            </a:r>
            <a:r>
              <a:rPr lang="tr-TR" sz="2800" dirty="0" smtClean="0"/>
              <a:t>* Yazar, Sanatçı, Bilgisayar Programcısı vb. </a:t>
            </a:r>
            <a:endParaRPr lang="tr-TR" sz="2800" dirty="0"/>
          </a:p>
        </p:txBody>
      </p:sp>
      <p:sp>
        <p:nvSpPr>
          <p:cNvPr id="3" name="Dikdörtgen 2"/>
          <p:cNvSpPr/>
          <p:nvPr/>
        </p:nvSpPr>
        <p:spPr>
          <a:xfrm>
            <a:off x="233356" y="4941168"/>
            <a:ext cx="8557120" cy="1692771"/>
          </a:xfrm>
          <a:prstGeom prst="rect">
            <a:avLst/>
          </a:prstGeom>
        </p:spPr>
        <p:txBody>
          <a:bodyPr wrap="square">
            <a:spAutoFit/>
          </a:bodyPr>
          <a:lstStyle/>
          <a:p>
            <a:r>
              <a:rPr lang="tr-TR" sz="2800" b="1" dirty="0" smtClean="0">
                <a:solidFill>
                  <a:srgbClr val="7030A0"/>
                </a:solidFill>
              </a:rPr>
              <a:t>TEVKİFAT SORUMLULARI</a:t>
            </a:r>
          </a:p>
          <a:p>
            <a:r>
              <a:rPr lang="tr-TR" sz="2400" dirty="0" smtClean="0">
                <a:solidFill>
                  <a:srgbClr val="FF0000"/>
                </a:solidFill>
              </a:rPr>
              <a:t>GVK </a:t>
            </a:r>
            <a:r>
              <a:rPr lang="tr-TR" sz="2400" dirty="0">
                <a:solidFill>
                  <a:srgbClr val="FF0000"/>
                </a:solidFill>
              </a:rPr>
              <a:t>Madde:94 e göre </a:t>
            </a:r>
            <a:r>
              <a:rPr lang="tr-TR" sz="2400" dirty="0" smtClean="0">
                <a:solidFill>
                  <a:srgbClr val="FF0000"/>
                </a:solidFill>
              </a:rPr>
              <a:t>yaptıkları </a:t>
            </a:r>
            <a:r>
              <a:rPr lang="tr-TR" sz="2400" dirty="0">
                <a:solidFill>
                  <a:srgbClr val="FF0000"/>
                </a:solidFill>
              </a:rPr>
              <a:t>ödemelerden gelir vergisi </a:t>
            </a:r>
            <a:r>
              <a:rPr lang="tr-TR" sz="2400" dirty="0" err="1">
                <a:solidFill>
                  <a:srgbClr val="FF0000"/>
                </a:solidFill>
              </a:rPr>
              <a:t>tevkifat</a:t>
            </a:r>
            <a:r>
              <a:rPr lang="tr-TR" sz="2400" dirty="0">
                <a:solidFill>
                  <a:srgbClr val="FF0000"/>
                </a:solidFill>
              </a:rPr>
              <a:t> yapmak zorunda olan gerçek ve tüzel kişiler, kamu kurum ve </a:t>
            </a:r>
            <a:r>
              <a:rPr lang="tr-TR" sz="2400" dirty="0" smtClean="0">
                <a:solidFill>
                  <a:srgbClr val="FF0000"/>
                </a:solidFill>
              </a:rPr>
              <a:t>kuruluşları </a:t>
            </a:r>
            <a:r>
              <a:rPr lang="tr-TR" sz="2800" dirty="0">
                <a:solidFill>
                  <a:srgbClr val="FF0000"/>
                </a:solidFill>
              </a:rPr>
              <a:t>	</a:t>
            </a:r>
          </a:p>
        </p:txBody>
      </p:sp>
      <p:sp>
        <p:nvSpPr>
          <p:cNvPr id="6" name="Başlık 1"/>
          <p:cNvSpPr txBox="1">
            <a:spLocks/>
          </p:cNvSpPr>
          <p:nvPr/>
        </p:nvSpPr>
        <p:spPr>
          <a:xfrm>
            <a:off x="457200" y="152718"/>
            <a:ext cx="8291264" cy="611986"/>
          </a:xfrm>
          <a:prstGeom prst="rect">
            <a:avLst/>
          </a:prstGeom>
        </p:spPr>
        <p:txBody>
          <a:bodyPr vert="horz" lIns="91440" tIns="45720" rIns="91440" bIns="45720" rtlCol="0" anchor="b">
            <a:normAutofit fontScale="97500" lnSpcReduction="1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a:r>
              <a:rPr lang="tr-TR" smtClean="0"/>
              <a:t>Tam tevkifata tabi işlemler</a:t>
            </a:r>
            <a:endParaRPr lang="tr-TR" dirty="0"/>
          </a:p>
        </p:txBody>
      </p:sp>
    </p:spTree>
    <p:extLst>
      <p:ext uri="{BB962C8B-B14F-4D97-AF65-F5344CB8AC3E}">
        <p14:creationId xmlns:p14="http://schemas.microsoft.com/office/powerpoint/2010/main" val="2310173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280" y="260648"/>
            <a:ext cx="8435280" cy="792088"/>
          </a:xfrm>
        </p:spPr>
        <p:txBody>
          <a:bodyPr>
            <a:noAutofit/>
          </a:bodyPr>
          <a:lstStyle/>
          <a:p>
            <a:r>
              <a:rPr lang="tr-TR" sz="2000" b="1" dirty="0">
                <a:solidFill>
                  <a:srgbClr val="C00000"/>
                </a:solidFill>
              </a:rPr>
              <a:t>GVK Md:70 de </a:t>
            </a:r>
            <a:r>
              <a:rPr lang="tr-TR" sz="2000" b="1" dirty="0" err="1" smtClean="0">
                <a:solidFill>
                  <a:srgbClr val="C00000"/>
                </a:solidFill>
              </a:rPr>
              <a:t>sayIlan</a:t>
            </a:r>
            <a:r>
              <a:rPr lang="tr-TR" sz="2000" b="1" dirty="0" smtClean="0">
                <a:solidFill>
                  <a:srgbClr val="C00000"/>
                </a:solidFill>
              </a:rPr>
              <a:t> </a:t>
            </a:r>
            <a:r>
              <a:rPr lang="tr-TR" sz="2000" b="1" dirty="0">
                <a:solidFill>
                  <a:srgbClr val="C00000"/>
                </a:solidFill>
              </a:rPr>
              <a:t>mal ve </a:t>
            </a:r>
            <a:r>
              <a:rPr lang="tr-TR" sz="2000" b="1" dirty="0" err="1" smtClean="0">
                <a:solidFill>
                  <a:srgbClr val="C00000"/>
                </a:solidFill>
              </a:rPr>
              <a:t>haklarIn</a:t>
            </a:r>
            <a:r>
              <a:rPr lang="tr-TR" sz="2000" b="1" dirty="0" smtClean="0">
                <a:solidFill>
                  <a:srgbClr val="C00000"/>
                </a:solidFill>
              </a:rPr>
              <a:t> </a:t>
            </a:r>
            <a:r>
              <a:rPr lang="tr-TR" sz="2000" b="1" dirty="0" err="1" smtClean="0">
                <a:solidFill>
                  <a:srgbClr val="C00000"/>
                </a:solidFill>
              </a:rPr>
              <a:t>kiralanmasI</a:t>
            </a:r>
            <a:endParaRPr lang="tr-TR" sz="2000" dirty="0">
              <a:solidFill>
                <a:srgbClr val="C00000"/>
              </a:solidFill>
            </a:endParaRPr>
          </a:p>
        </p:txBody>
      </p:sp>
      <p:sp>
        <p:nvSpPr>
          <p:cNvPr id="3" name="Dikdörtgen 2"/>
          <p:cNvSpPr/>
          <p:nvPr/>
        </p:nvSpPr>
        <p:spPr>
          <a:xfrm>
            <a:off x="323528" y="1268760"/>
            <a:ext cx="8208912" cy="1938992"/>
          </a:xfrm>
          <a:prstGeom prst="rect">
            <a:avLst/>
          </a:prstGeom>
        </p:spPr>
        <p:txBody>
          <a:bodyPr wrap="square">
            <a:spAutoFit/>
          </a:bodyPr>
          <a:lstStyle/>
          <a:p>
            <a:r>
              <a:rPr lang="tr-TR" sz="2400" dirty="0"/>
              <a:t>GVK Md:70 deki mal ve </a:t>
            </a:r>
            <a:r>
              <a:rPr lang="tr-TR" sz="2400" dirty="0" smtClean="0"/>
              <a:t>hakların kiralanması işlemleri;</a:t>
            </a:r>
          </a:p>
          <a:p>
            <a:r>
              <a:rPr lang="tr-TR" sz="2400" dirty="0"/>
              <a:t>	</a:t>
            </a:r>
            <a:r>
              <a:rPr lang="tr-TR" sz="2400" dirty="0" smtClean="0"/>
              <a:t>* Kiraya </a:t>
            </a:r>
            <a:r>
              <a:rPr lang="tr-TR" sz="2400" dirty="0"/>
              <a:t>verenin başka faaliyetleri nedeniyle KDV mükellefiyeti </a:t>
            </a:r>
            <a:r>
              <a:rPr lang="tr-TR" sz="2400" dirty="0" smtClean="0"/>
              <a:t>bulunmaması,</a:t>
            </a:r>
          </a:p>
          <a:p>
            <a:r>
              <a:rPr lang="tr-TR" sz="2400" dirty="0"/>
              <a:t>	</a:t>
            </a:r>
            <a:r>
              <a:rPr lang="tr-TR" sz="2400" dirty="0" smtClean="0"/>
              <a:t>* Kiracının KDV mükellefi olması; şartları bir arada ise TEVKİFAT uygulanacaktır.</a:t>
            </a:r>
            <a:endParaRPr lang="tr-TR" sz="2400" dirty="0"/>
          </a:p>
        </p:txBody>
      </p:sp>
      <p:sp>
        <p:nvSpPr>
          <p:cNvPr id="4" name="Dikdörtgen 3"/>
          <p:cNvSpPr/>
          <p:nvPr/>
        </p:nvSpPr>
        <p:spPr>
          <a:xfrm>
            <a:off x="683568" y="3501008"/>
            <a:ext cx="7848872" cy="1692771"/>
          </a:xfrm>
          <a:prstGeom prst="rect">
            <a:avLst/>
          </a:prstGeom>
        </p:spPr>
        <p:txBody>
          <a:bodyPr wrap="square">
            <a:spAutoFit/>
          </a:bodyPr>
          <a:lstStyle/>
          <a:p>
            <a:r>
              <a:rPr lang="tr-TR" sz="2800" b="1" dirty="0" smtClean="0">
                <a:solidFill>
                  <a:srgbClr val="7030A0"/>
                </a:solidFill>
              </a:rPr>
              <a:t>TEVKİFAT SORUMLULARI</a:t>
            </a:r>
          </a:p>
          <a:p>
            <a:r>
              <a:rPr lang="tr-TR" sz="2400" dirty="0" smtClean="0">
                <a:solidFill>
                  <a:srgbClr val="FF0000"/>
                </a:solidFill>
              </a:rPr>
              <a:t>KDV </a:t>
            </a:r>
            <a:r>
              <a:rPr lang="tr-TR" sz="2400" dirty="0">
                <a:solidFill>
                  <a:srgbClr val="FF0000"/>
                </a:solidFill>
              </a:rPr>
              <a:t>Mükellefleri, </a:t>
            </a:r>
            <a:r>
              <a:rPr lang="tr-TR" sz="2400" dirty="0" smtClean="0">
                <a:solidFill>
                  <a:srgbClr val="FF0000"/>
                </a:solidFill>
              </a:rPr>
              <a:t>(Basit </a:t>
            </a:r>
            <a:r>
              <a:rPr lang="tr-TR" sz="2400" dirty="0">
                <a:solidFill>
                  <a:srgbClr val="FF0000"/>
                </a:solidFill>
              </a:rPr>
              <a:t>usulde vergilendirilenler </a:t>
            </a:r>
            <a:r>
              <a:rPr lang="tr-TR" sz="2400" dirty="0" smtClean="0">
                <a:solidFill>
                  <a:srgbClr val="FF0000"/>
                </a:solidFill>
              </a:rPr>
              <a:t>dahil )</a:t>
            </a:r>
          </a:p>
          <a:p>
            <a:r>
              <a:rPr lang="tr-TR" sz="2400" dirty="0" smtClean="0">
                <a:solidFill>
                  <a:srgbClr val="FF0000"/>
                </a:solidFill>
              </a:rPr>
              <a:t>Belirlenmiş Alıcılar</a:t>
            </a:r>
          </a:p>
          <a:p>
            <a:r>
              <a:rPr lang="tr-TR" sz="2800" dirty="0">
                <a:solidFill>
                  <a:srgbClr val="FF0000"/>
                </a:solidFill>
              </a:rPr>
              <a:t>	</a:t>
            </a:r>
          </a:p>
        </p:txBody>
      </p:sp>
      <p:sp>
        <p:nvSpPr>
          <p:cNvPr id="5" name="Dikdörtgen 4"/>
          <p:cNvSpPr/>
          <p:nvPr/>
        </p:nvSpPr>
        <p:spPr>
          <a:xfrm>
            <a:off x="2987824" y="5532914"/>
            <a:ext cx="5942880" cy="1015663"/>
          </a:xfrm>
          <a:prstGeom prst="rect">
            <a:avLst/>
          </a:prstGeom>
        </p:spPr>
        <p:txBody>
          <a:bodyPr wrap="square">
            <a:spAutoFit/>
          </a:bodyPr>
          <a:lstStyle/>
          <a:p>
            <a:r>
              <a:rPr lang="tr-TR" sz="2000" dirty="0"/>
              <a:t>İktisadi işletmeye dahil olmayan (şahsi mülkiyetteki) </a:t>
            </a:r>
            <a:r>
              <a:rPr lang="tr-TR" sz="2000" dirty="0" smtClean="0"/>
              <a:t>gayrimenkullerin kiralanması </a:t>
            </a:r>
            <a:r>
              <a:rPr lang="tr-TR" sz="2000" dirty="0"/>
              <a:t>KDV ye tabi </a:t>
            </a:r>
            <a:r>
              <a:rPr lang="tr-TR" sz="2000" dirty="0" smtClean="0"/>
              <a:t>olmadığından </a:t>
            </a:r>
            <a:r>
              <a:rPr lang="tr-TR" sz="2000" dirty="0" err="1" smtClean="0"/>
              <a:t>tevkifat</a:t>
            </a:r>
            <a:r>
              <a:rPr lang="tr-TR" sz="2000" dirty="0" smtClean="0"/>
              <a:t>  söz konusu </a:t>
            </a:r>
            <a:r>
              <a:rPr lang="tr-TR" sz="2000" dirty="0"/>
              <a:t>değildir. 	</a:t>
            </a:r>
          </a:p>
        </p:txBody>
      </p:sp>
    </p:spTree>
    <p:extLst>
      <p:ext uri="{BB962C8B-B14F-4D97-AF65-F5344CB8AC3E}">
        <p14:creationId xmlns:p14="http://schemas.microsoft.com/office/powerpoint/2010/main" val="2310173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280" y="260648"/>
            <a:ext cx="8435280" cy="792088"/>
          </a:xfrm>
        </p:spPr>
        <p:txBody>
          <a:bodyPr>
            <a:noAutofit/>
          </a:bodyPr>
          <a:lstStyle/>
          <a:p>
            <a:r>
              <a:rPr lang="sv-SE" sz="2000" b="1" dirty="0">
                <a:solidFill>
                  <a:srgbClr val="C00000"/>
                </a:solidFill>
              </a:rPr>
              <a:t>KDV Mükellefi olmayanlara verilen reklamlar </a:t>
            </a:r>
            <a:endParaRPr lang="tr-TR" sz="2000" dirty="0">
              <a:solidFill>
                <a:srgbClr val="C00000"/>
              </a:solidFill>
            </a:endParaRPr>
          </a:p>
        </p:txBody>
      </p:sp>
      <p:sp>
        <p:nvSpPr>
          <p:cNvPr id="3" name="Dikdörtgen 2"/>
          <p:cNvSpPr/>
          <p:nvPr/>
        </p:nvSpPr>
        <p:spPr>
          <a:xfrm>
            <a:off x="323528" y="1268760"/>
            <a:ext cx="8208912" cy="1938992"/>
          </a:xfrm>
          <a:prstGeom prst="rect">
            <a:avLst/>
          </a:prstGeom>
        </p:spPr>
        <p:txBody>
          <a:bodyPr wrap="square">
            <a:spAutoFit/>
          </a:bodyPr>
          <a:lstStyle/>
          <a:p>
            <a:r>
              <a:rPr lang="tr-TR" sz="2400" u="sng" dirty="0">
                <a:solidFill>
                  <a:srgbClr val="00B050"/>
                </a:solidFill>
              </a:rPr>
              <a:t>KDV mükellefi olmayanlara </a:t>
            </a:r>
            <a:r>
              <a:rPr lang="tr-TR" sz="2400" dirty="0"/>
              <a:t>verilen reklamlar (amatör spor kulüpleri </a:t>
            </a:r>
            <a:r>
              <a:rPr lang="tr-TR" sz="2400" dirty="0" smtClean="0"/>
              <a:t>sporcularının formalarına </a:t>
            </a:r>
            <a:r>
              <a:rPr lang="tr-TR" sz="2400" dirty="0"/>
              <a:t>verilen reklam, </a:t>
            </a:r>
            <a:r>
              <a:rPr lang="tr-TR" sz="2400" dirty="0" smtClean="0"/>
              <a:t>şahıs </a:t>
            </a:r>
            <a:r>
              <a:rPr lang="tr-TR" sz="2400" dirty="0"/>
              <a:t>ve kuruluşlara ait arsa ve </a:t>
            </a:r>
            <a:r>
              <a:rPr lang="tr-TR" sz="2400" dirty="0" smtClean="0"/>
              <a:t>binaların duvarlarına </a:t>
            </a:r>
            <a:r>
              <a:rPr lang="tr-TR" sz="2400" dirty="0" err="1" smtClean="0"/>
              <a:t>yazıImak</a:t>
            </a:r>
            <a:r>
              <a:rPr lang="tr-TR" sz="2400" dirty="0"/>
              <a:t>, pano koymak, gerçek ve tüzel kişilerin kitap dergi gibi </a:t>
            </a:r>
            <a:r>
              <a:rPr lang="tr-TR" sz="2400" dirty="0" smtClean="0"/>
              <a:t>yayınlarına </a:t>
            </a:r>
            <a:r>
              <a:rPr lang="tr-TR" sz="2400" dirty="0"/>
              <a:t>reklam vermek gibi) 	</a:t>
            </a:r>
          </a:p>
        </p:txBody>
      </p:sp>
      <p:sp>
        <p:nvSpPr>
          <p:cNvPr id="4" name="Dikdörtgen 3"/>
          <p:cNvSpPr/>
          <p:nvPr/>
        </p:nvSpPr>
        <p:spPr>
          <a:xfrm>
            <a:off x="1763688" y="3284984"/>
            <a:ext cx="5724128" cy="1815882"/>
          </a:xfrm>
          <a:prstGeom prst="rect">
            <a:avLst/>
          </a:prstGeom>
        </p:spPr>
        <p:txBody>
          <a:bodyPr wrap="square">
            <a:spAutoFit/>
          </a:bodyPr>
          <a:lstStyle/>
          <a:p>
            <a:r>
              <a:rPr lang="tr-TR" sz="2800" b="1" dirty="0" smtClean="0">
                <a:solidFill>
                  <a:srgbClr val="7030A0"/>
                </a:solidFill>
              </a:rPr>
              <a:t>TEVKİFAT SORUMLULARI</a:t>
            </a:r>
          </a:p>
          <a:p>
            <a:r>
              <a:rPr lang="tr-TR" sz="2800" dirty="0" smtClean="0">
                <a:solidFill>
                  <a:srgbClr val="FF0000"/>
                </a:solidFill>
              </a:rPr>
              <a:t>KDV </a:t>
            </a:r>
            <a:r>
              <a:rPr lang="tr-TR" sz="2800" dirty="0">
                <a:solidFill>
                  <a:srgbClr val="FF0000"/>
                </a:solidFill>
              </a:rPr>
              <a:t>Mükellefleri, </a:t>
            </a:r>
            <a:endParaRPr lang="tr-TR" sz="2800" dirty="0" smtClean="0">
              <a:solidFill>
                <a:srgbClr val="FF0000"/>
              </a:solidFill>
            </a:endParaRPr>
          </a:p>
          <a:p>
            <a:r>
              <a:rPr lang="tr-TR" sz="2800" dirty="0" smtClean="0">
                <a:solidFill>
                  <a:srgbClr val="FF0000"/>
                </a:solidFill>
              </a:rPr>
              <a:t>Belirlenmiş Alıcılar</a:t>
            </a:r>
          </a:p>
          <a:p>
            <a:r>
              <a:rPr lang="tr-TR" sz="2800" dirty="0" smtClean="0">
                <a:solidFill>
                  <a:srgbClr val="FF0000"/>
                </a:solidFill>
              </a:rPr>
              <a:t>Basit </a:t>
            </a:r>
            <a:r>
              <a:rPr lang="tr-TR" sz="2800" dirty="0">
                <a:solidFill>
                  <a:srgbClr val="FF0000"/>
                </a:solidFill>
              </a:rPr>
              <a:t>usulde vergilendirilenler 	</a:t>
            </a:r>
          </a:p>
        </p:txBody>
      </p:sp>
      <p:sp>
        <p:nvSpPr>
          <p:cNvPr id="5" name="Dikdörtgen 4"/>
          <p:cNvSpPr/>
          <p:nvPr/>
        </p:nvSpPr>
        <p:spPr>
          <a:xfrm>
            <a:off x="3275856" y="5288340"/>
            <a:ext cx="5510832" cy="1569660"/>
          </a:xfrm>
          <a:prstGeom prst="rect">
            <a:avLst/>
          </a:prstGeom>
        </p:spPr>
        <p:txBody>
          <a:bodyPr wrap="square">
            <a:spAutoFit/>
          </a:bodyPr>
          <a:lstStyle/>
          <a:p>
            <a:r>
              <a:rPr lang="tr-TR" sz="2400" dirty="0"/>
              <a:t>5108 S</a:t>
            </a:r>
            <a:r>
              <a:rPr lang="tr-TR" sz="2400" dirty="0" smtClean="0"/>
              <a:t> </a:t>
            </a:r>
            <a:r>
              <a:rPr lang="tr-TR" sz="2400" dirty="0"/>
              <a:t>Kanun </a:t>
            </a:r>
            <a:r>
              <a:rPr lang="tr-TR" sz="2400" dirty="0" smtClean="0"/>
              <a:t>kapsamındaki </a:t>
            </a:r>
            <a:r>
              <a:rPr lang="tr-TR" sz="2400" dirty="0"/>
              <a:t>kamu kurum ve </a:t>
            </a:r>
            <a:r>
              <a:rPr lang="tr-TR" sz="2400" dirty="0" smtClean="0"/>
              <a:t>kuruluşları </a:t>
            </a:r>
            <a:r>
              <a:rPr lang="tr-TR" sz="2400" dirty="0"/>
              <a:t>reklam </a:t>
            </a:r>
            <a:r>
              <a:rPr lang="tr-TR" sz="2400" dirty="0" smtClean="0"/>
              <a:t>alıyorsa </a:t>
            </a:r>
            <a:r>
              <a:rPr lang="tr-TR" sz="2400" dirty="0" err="1"/>
              <a:t>tevkifat</a:t>
            </a:r>
            <a:r>
              <a:rPr lang="tr-TR" sz="2400" dirty="0"/>
              <a:t> </a:t>
            </a:r>
            <a:r>
              <a:rPr lang="tr-TR" sz="2400" dirty="0" smtClean="0"/>
              <a:t>uygulanmayacaktır</a:t>
            </a:r>
            <a:r>
              <a:rPr lang="tr-TR" sz="2400" dirty="0"/>
              <a:t>. 		</a:t>
            </a:r>
          </a:p>
        </p:txBody>
      </p:sp>
    </p:spTree>
    <p:extLst>
      <p:ext uri="{BB962C8B-B14F-4D97-AF65-F5344CB8AC3E}">
        <p14:creationId xmlns:p14="http://schemas.microsoft.com/office/powerpoint/2010/main" val="25065927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280" y="260648"/>
            <a:ext cx="8435280" cy="1008112"/>
          </a:xfrm>
        </p:spPr>
        <p:txBody>
          <a:bodyPr>
            <a:noAutofit/>
          </a:bodyPr>
          <a:lstStyle/>
          <a:p>
            <a:pPr algn="ctr"/>
            <a:r>
              <a:rPr lang="sv-SE" sz="2000" b="1" dirty="0">
                <a:solidFill>
                  <a:srgbClr val="002060"/>
                </a:solidFill>
              </a:rPr>
              <a:t>KDV Mükellefi olmayanlara verilen </a:t>
            </a:r>
            <a:r>
              <a:rPr lang="sv-SE" sz="2000" b="1" dirty="0" smtClean="0">
                <a:solidFill>
                  <a:srgbClr val="002060"/>
                </a:solidFill>
              </a:rPr>
              <a:t>reklamlar</a:t>
            </a:r>
            <a:r>
              <a:rPr lang="tr-TR" sz="2000" b="1" dirty="0" smtClean="0">
                <a:solidFill>
                  <a:srgbClr val="C00000"/>
                </a:solidFill>
              </a:rPr>
              <a:t/>
            </a:r>
            <a:br>
              <a:rPr lang="tr-TR" sz="2000" b="1" dirty="0" smtClean="0">
                <a:solidFill>
                  <a:srgbClr val="C00000"/>
                </a:solidFill>
              </a:rPr>
            </a:br>
            <a:r>
              <a:rPr lang="tr-TR" sz="2000" b="1" dirty="0">
                <a:solidFill>
                  <a:srgbClr val="C00000"/>
                </a:solidFill>
              </a:rPr>
              <a:t/>
            </a:r>
            <a:br>
              <a:rPr lang="tr-TR" sz="2000" b="1" dirty="0">
                <a:solidFill>
                  <a:srgbClr val="C00000"/>
                </a:solidFill>
              </a:rPr>
            </a:br>
            <a:r>
              <a:rPr lang="tr-TR" sz="3200" b="1" dirty="0" smtClean="0">
                <a:solidFill>
                  <a:srgbClr val="C00000"/>
                </a:solidFill>
              </a:rPr>
              <a:t>ÖZELLİKLİ BİR DURUM</a:t>
            </a:r>
            <a:r>
              <a:rPr lang="sv-SE" sz="3200" b="1" dirty="0" smtClean="0">
                <a:solidFill>
                  <a:srgbClr val="C00000"/>
                </a:solidFill>
              </a:rPr>
              <a:t> </a:t>
            </a:r>
            <a:endParaRPr lang="tr-TR" sz="3200" dirty="0">
              <a:solidFill>
                <a:srgbClr val="C00000"/>
              </a:solidFill>
            </a:endParaRPr>
          </a:p>
        </p:txBody>
      </p:sp>
      <p:sp>
        <p:nvSpPr>
          <p:cNvPr id="3" name="Dikdörtgen 2"/>
          <p:cNvSpPr/>
          <p:nvPr/>
        </p:nvSpPr>
        <p:spPr>
          <a:xfrm>
            <a:off x="467544" y="1916832"/>
            <a:ext cx="8208912" cy="4031873"/>
          </a:xfrm>
          <a:prstGeom prst="rect">
            <a:avLst/>
          </a:prstGeom>
        </p:spPr>
        <p:txBody>
          <a:bodyPr wrap="square">
            <a:spAutoFit/>
          </a:bodyPr>
          <a:lstStyle/>
          <a:p>
            <a:r>
              <a:rPr lang="tr-TR" sz="3200" dirty="0"/>
              <a:t>5018 sayılı Kanuna ekli cetvellerde yer alan idare, kurum ve kuruluşların Tebliğin bu bölümü kapsamında reklâm hizmeti vermeleri halinde, </a:t>
            </a:r>
            <a:endParaRPr lang="tr-TR" sz="3200" dirty="0" smtClean="0"/>
          </a:p>
          <a:p>
            <a:endParaRPr lang="tr-TR" sz="3200" dirty="0"/>
          </a:p>
          <a:p>
            <a:r>
              <a:rPr lang="tr-TR" sz="3200" dirty="0" smtClean="0"/>
              <a:t>reklâm </a:t>
            </a:r>
            <a:r>
              <a:rPr lang="tr-TR" sz="3200" dirty="0"/>
              <a:t>hizmeti alanın KDV mükellefi olup olmadığına bakılmaksızın, </a:t>
            </a:r>
            <a:r>
              <a:rPr lang="tr-TR" sz="3200" u="sng" dirty="0" err="1">
                <a:solidFill>
                  <a:srgbClr val="FF0000"/>
                </a:solidFill>
              </a:rPr>
              <a:t>tevkifat</a:t>
            </a:r>
            <a:r>
              <a:rPr lang="tr-TR" sz="3200" u="sng" dirty="0">
                <a:solidFill>
                  <a:srgbClr val="FF0000"/>
                </a:solidFill>
              </a:rPr>
              <a:t> uygulanmayacaktır. 	</a:t>
            </a:r>
          </a:p>
        </p:txBody>
      </p:sp>
    </p:spTree>
    <p:extLst>
      <p:ext uri="{BB962C8B-B14F-4D97-AF65-F5344CB8AC3E}">
        <p14:creationId xmlns:p14="http://schemas.microsoft.com/office/powerpoint/2010/main" val="1557776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1988840"/>
            <a:ext cx="7772400" cy="2304256"/>
          </a:xfrm>
        </p:spPr>
        <p:txBody>
          <a:bodyPr>
            <a:noAutofit/>
          </a:bodyPr>
          <a:lstStyle/>
          <a:p>
            <a:pPr algn="ctr"/>
            <a:r>
              <a:rPr lang="tr-TR" sz="3200" dirty="0">
                <a:solidFill>
                  <a:srgbClr val="FF0000"/>
                </a:solidFill>
              </a:rPr>
              <a:t/>
            </a:r>
            <a:br>
              <a:rPr lang="tr-TR" sz="3200" dirty="0">
                <a:solidFill>
                  <a:srgbClr val="FF0000"/>
                </a:solidFill>
              </a:rPr>
            </a:br>
            <a:r>
              <a:rPr lang="tr-TR" sz="3200" dirty="0">
                <a:solidFill>
                  <a:srgbClr val="FF0000"/>
                </a:solidFill>
              </a:rPr>
              <a:t> </a:t>
            </a:r>
            <a:r>
              <a:rPr lang="tr-TR" sz="3200" b="1" dirty="0">
                <a:solidFill>
                  <a:srgbClr val="FF0000"/>
                </a:solidFill>
              </a:rPr>
              <a:t>117 SERİ NOLU KDV GENEL TEBLİĞİ İLE GETİRİLEN KDV </a:t>
            </a:r>
            <a:r>
              <a:rPr lang="tr-TR" sz="3200" b="1" dirty="0" smtClean="0">
                <a:solidFill>
                  <a:srgbClr val="FF0000"/>
                </a:solidFill>
              </a:rPr>
              <a:t>TEVKİFATI </a:t>
            </a:r>
            <a:r>
              <a:rPr lang="tr-TR" sz="3200" b="1" dirty="0">
                <a:solidFill>
                  <a:srgbClr val="FF0000"/>
                </a:solidFill>
              </a:rPr>
              <a:t>UYGULAMA </a:t>
            </a:r>
            <a:r>
              <a:rPr lang="tr-TR" sz="3200" b="1" dirty="0" smtClean="0">
                <a:solidFill>
                  <a:srgbClr val="FF0000"/>
                </a:solidFill>
              </a:rPr>
              <a:t>ESASLARI </a:t>
            </a:r>
            <a:endParaRPr lang="tr-TR" sz="3200" dirty="0">
              <a:solidFill>
                <a:srgbClr val="FF0000"/>
              </a:solidFill>
            </a:endParaRPr>
          </a:p>
        </p:txBody>
      </p:sp>
    </p:spTree>
    <p:extLst>
      <p:ext uri="{BB962C8B-B14F-4D97-AF65-F5344CB8AC3E}">
        <p14:creationId xmlns:p14="http://schemas.microsoft.com/office/powerpoint/2010/main" val="6963939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116042"/>
          </a:xfrm>
        </p:spPr>
        <p:txBody>
          <a:bodyPr>
            <a:noAutofit/>
          </a:bodyPr>
          <a:lstStyle/>
          <a:p>
            <a:pPr algn="ctr"/>
            <a:r>
              <a:rPr lang="tr-TR" sz="2400" dirty="0" smtClean="0"/>
              <a:t>Tam </a:t>
            </a:r>
            <a:r>
              <a:rPr lang="tr-TR" sz="2400" dirty="0" err="1" smtClean="0"/>
              <a:t>tevkİfata</a:t>
            </a:r>
            <a:r>
              <a:rPr lang="tr-TR" sz="2400" dirty="0" smtClean="0"/>
              <a:t> tabi MAL VE HİZMET SATIN ALANLAR</a:t>
            </a:r>
            <a:endParaRPr lang="tr-TR" sz="2400" dirty="0"/>
          </a:p>
        </p:txBody>
      </p:sp>
      <p:sp>
        <p:nvSpPr>
          <p:cNvPr id="24" name="Dikdörtgen 23"/>
          <p:cNvSpPr/>
          <p:nvPr/>
        </p:nvSpPr>
        <p:spPr>
          <a:xfrm>
            <a:off x="347716" y="3573016"/>
            <a:ext cx="8544763" cy="1815882"/>
          </a:xfrm>
          <a:prstGeom prst="rect">
            <a:avLst/>
          </a:prstGeom>
        </p:spPr>
        <p:txBody>
          <a:bodyPr wrap="square">
            <a:spAutoFit/>
          </a:bodyPr>
          <a:lstStyle/>
          <a:p>
            <a:pPr algn="ctr"/>
            <a:r>
              <a:rPr lang="tr-TR" sz="2800" b="1" u="sng" dirty="0" smtClean="0">
                <a:solidFill>
                  <a:srgbClr val="FF0000"/>
                </a:solidFill>
              </a:rPr>
              <a:t>%100 TEVKİFAT</a:t>
            </a:r>
          </a:p>
          <a:p>
            <a:pPr algn="ctr"/>
            <a:r>
              <a:rPr lang="tr-TR" sz="2800" b="1" dirty="0" smtClean="0">
                <a:solidFill>
                  <a:srgbClr val="0070C0"/>
                </a:solidFill>
              </a:rPr>
              <a:t>Mal ve Hizmeti Alanlar KDV’nin tamamını 2. </a:t>
            </a:r>
            <a:r>
              <a:rPr lang="tr-TR" sz="2800" b="1" dirty="0" err="1" smtClean="0">
                <a:solidFill>
                  <a:srgbClr val="0070C0"/>
                </a:solidFill>
              </a:rPr>
              <a:t>Nolu</a:t>
            </a:r>
            <a:r>
              <a:rPr lang="tr-TR" sz="2800" b="1" dirty="0" smtClean="0">
                <a:solidFill>
                  <a:srgbClr val="0070C0"/>
                </a:solidFill>
              </a:rPr>
              <a:t> beyanname ile beyan edecekler,</a:t>
            </a:r>
          </a:p>
          <a:p>
            <a:pPr algn="ctr"/>
            <a:r>
              <a:rPr lang="tr-TR" sz="2800" b="1" dirty="0" smtClean="0">
                <a:solidFill>
                  <a:srgbClr val="00B050"/>
                </a:solidFill>
              </a:rPr>
              <a:t>1.Nolu KDV beyannamesinde indirecekler (191)</a:t>
            </a:r>
            <a:endParaRPr lang="tr-TR" sz="2800" dirty="0">
              <a:solidFill>
                <a:srgbClr val="00B050"/>
              </a:solidFill>
            </a:endParaRPr>
          </a:p>
        </p:txBody>
      </p:sp>
      <p:sp>
        <p:nvSpPr>
          <p:cNvPr id="25" name="Metin kutusu 24"/>
          <p:cNvSpPr txBox="1"/>
          <p:nvPr/>
        </p:nvSpPr>
        <p:spPr>
          <a:xfrm>
            <a:off x="531664" y="5949280"/>
            <a:ext cx="7712744" cy="523220"/>
          </a:xfrm>
          <a:prstGeom prst="rect">
            <a:avLst/>
          </a:prstGeom>
          <a:noFill/>
          <a:ln>
            <a:solidFill>
              <a:schemeClr val="accent1"/>
            </a:solidFill>
          </a:ln>
        </p:spPr>
        <p:txBody>
          <a:bodyPr wrap="square" rtlCol="0">
            <a:spAutoFit/>
          </a:bodyPr>
          <a:lstStyle/>
          <a:p>
            <a:pPr algn="ctr"/>
            <a:r>
              <a:rPr lang="tr-TR" sz="2800" b="1" dirty="0" smtClean="0"/>
              <a:t>Genel Bütçeli İdareler Beyanname Vermez</a:t>
            </a:r>
            <a:endParaRPr lang="tr-TR" sz="3600" b="1" dirty="0" smtClean="0">
              <a:solidFill>
                <a:srgbClr val="FF0000"/>
              </a:solidFill>
            </a:endParaRPr>
          </a:p>
        </p:txBody>
      </p:sp>
      <p:sp>
        <p:nvSpPr>
          <p:cNvPr id="4" name="Dikdörtgen 3"/>
          <p:cNvSpPr/>
          <p:nvPr/>
        </p:nvSpPr>
        <p:spPr>
          <a:xfrm>
            <a:off x="323280" y="1484784"/>
            <a:ext cx="8209160" cy="461665"/>
          </a:xfrm>
          <a:prstGeom prst="rect">
            <a:avLst/>
          </a:prstGeom>
        </p:spPr>
        <p:txBody>
          <a:bodyPr wrap="square">
            <a:spAutoFit/>
          </a:bodyPr>
          <a:lstStyle/>
          <a:p>
            <a:r>
              <a:rPr lang="tr-TR" sz="2400" b="1" dirty="0"/>
              <a:t>( İşlem bedeli üzerinden hesaplanan </a:t>
            </a:r>
            <a:r>
              <a:rPr lang="tr-TR" sz="2400" b="1" dirty="0" smtClean="0"/>
              <a:t>KDV </a:t>
            </a:r>
            <a:r>
              <a:rPr lang="tr-TR" sz="2400" b="1" dirty="0" err="1"/>
              <a:t>nin</a:t>
            </a:r>
            <a:r>
              <a:rPr lang="tr-TR" sz="2400" b="1" dirty="0"/>
              <a:t> </a:t>
            </a:r>
            <a:r>
              <a:rPr lang="tr-TR" sz="2400" b="1" dirty="0" smtClean="0"/>
              <a:t>tamamı)</a:t>
            </a:r>
            <a:endParaRPr lang="tr-TR" sz="2400" b="1" dirty="0"/>
          </a:p>
        </p:txBody>
      </p:sp>
      <p:graphicFrame>
        <p:nvGraphicFramePr>
          <p:cNvPr id="5" name="Tablo 4"/>
          <p:cNvGraphicFramePr>
            <a:graphicFrameLocks noGrp="1"/>
          </p:cNvGraphicFramePr>
          <p:nvPr>
            <p:extLst>
              <p:ext uri="{D42A27DB-BD31-4B8C-83A1-F6EECF244321}">
                <p14:modId xmlns:p14="http://schemas.microsoft.com/office/powerpoint/2010/main" val="3539674507"/>
              </p:ext>
            </p:extLst>
          </p:nvPr>
        </p:nvGraphicFramePr>
        <p:xfrm>
          <a:off x="323280" y="2204864"/>
          <a:ext cx="8209160" cy="1010920"/>
        </p:xfrm>
        <a:graphic>
          <a:graphicData uri="http://schemas.openxmlformats.org/drawingml/2006/table">
            <a:tbl>
              <a:tblPr firstRow="1" bandRow="1">
                <a:tableStyleId>{5C22544A-7EE6-4342-B048-85BDC9FD1C3A}</a:tableStyleId>
              </a:tblPr>
              <a:tblGrid>
                <a:gridCol w="1641832"/>
                <a:gridCol w="1641832"/>
                <a:gridCol w="1641832"/>
                <a:gridCol w="1641832"/>
                <a:gridCol w="1641832"/>
              </a:tblGrid>
              <a:tr h="370840">
                <a:tc>
                  <a:txBody>
                    <a:bodyPr/>
                    <a:lstStyle/>
                    <a:p>
                      <a:r>
                        <a:rPr lang="tr-TR" dirty="0" smtClean="0"/>
                        <a:t>Mal Hizmet Bedeli</a:t>
                      </a:r>
                      <a:endParaRPr lang="tr-TR" dirty="0"/>
                    </a:p>
                  </a:txBody>
                  <a:tcPr/>
                </a:tc>
                <a:tc>
                  <a:txBody>
                    <a:bodyPr/>
                    <a:lstStyle/>
                    <a:p>
                      <a:r>
                        <a:rPr lang="tr-TR" dirty="0" smtClean="0"/>
                        <a:t>Hesaplanan KDV</a:t>
                      </a:r>
                      <a:endParaRPr lang="tr-TR" dirty="0"/>
                    </a:p>
                  </a:txBody>
                  <a:tcPr/>
                </a:tc>
                <a:tc>
                  <a:txBody>
                    <a:bodyPr/>
                    <a:lstStyle/>
                    <a:p>
                      <a:r>
                        <a:rPr lang="tr-TR" dirty="0" smtClean="0"/>
                        <a:t>Tevkif Edilen KDV</a:t>
                      </a:r>
                      <a:endParaRPr lang="tr-TR" dirty="0"/>
                    </a:p>
                  </a:txBody>
                  <a:tcPr/>
                </a:tc>
                <a:tc>
                  <a:txBody>
                    <a:bodyPr/>
                    <a:lstStyle/>
                    <a:p>
                      <a:r>
                        <a:rPr lang="tr-TR" dirty="0" smtClean="0"/>
                        <a:t>Alıcı</a:t>
                      </a:r>
                      <a:r>
                        <a:rPr lang="tr-TR" baseline="0" dirty="0" smtClean="0"/>
                        <a:t> </a:t>
                      </a:r>
                      <a:r>
                        <a:rPr lang="tr-TR" dirty="0" smtClean="0"/>
                        <a:t>Beyanı </a:t>
                      </a:r>
                    </a:p>
                    <a:p>
                      <a:r>
                        <a:rPr lang="tr-TR" dirty="0" smtClean="0"/>
                        <a:t>2. </a:t>
                      </a:r>
                      <a:r>
                        <a:rPr lang="tr-TR" dirty="0" err="1" smtClean="0"/>
                        <a:t>Nolu</a:t>
                      </a:r>
                      <a:r>
                        <a:rPr lang="tr-TR" dirty="0" smtClean="0"/>
                        <a:t> KDV</a:t>
                      </a:r>
                      <a:endParaRPr lang="tr-TR" dirty="0"/>
                    </a:p>
                  </a:txBody>
                  <a:tcPr/>
                </a:tc>
                <a:tc>
                  <a:txBody>
                    <a:bodyPr/>
                    <a:lstStyle/>
                    <a:p>
                      <a:r>
                        <a:rPr lang="tr-TR" dirty="0" smtClean="0"/>
                        <a:t>Satıcı Beyanı</a:t>
                      </a:r>
                    </a:p>
                    <a:p>
                      <a:r>
                        <a:rPr lang="tr-TR" dirty="0" smtClean="0"/>
                        <a:t>1.Nolu KDV</a:t>
                      </a:r>
                      <a:endParaRPr lang="tr-TR" dirty="0"/>
                    </a:p>
                  </a:txBody>
                  <a:tcPr/>
                </a:tc>
              </a:tr>
              <a:tr h="370840">
                <a:tc>
                  <a:txBody>
                    <a:bodyPr/>
                    <a:lstStyle/>
                    <a:p>
                      <a:pPr algn="r"/>
                      <a:r>
                        <a:rPr lang="tr-TR" b="1" dirty="0" smtClean="0">
                          <a:solidFill>
                            <a:srgbClr val="FF0000"/>
                          </a:solidFill>
                        </a:rPr>
                        <a:t>100.000</a:t>
                      </a:r>
                      <a:endParaRPr lang="tr-TR" b="1" dirty="0">
                        <a:solidFill>
                          <a:srgbClr val="FF0000"/>
                        </a:solidFill>
                      </a:endParaRPr>
                    </a:p>
                  </a:txBody>
                  <a:tcPr/>
                </a:tc>
                <a:tc>
                  <a:txBody>
                    <a:bodyPr/>
                    <a:lstStyle/>
                    <a:p>
                      <a:pPr algn="r"/>
                      <a:r>
                        <a:rPr lang="tr-TR" b="1" dirty="0" smtClean="0">
                          <a:solidFill>
                            <a:srgbClr val="FF0000"/>
                          </a:solidFill>
                        </a:rPr>
                        <a:t>18.000</a:t>
                      </a:r>
                      <a:endParaRPr lang="tr-TR" b="1" dirty="0">
                        <a:solidFill>
                          <a:srgbClr val="FF0000"/>
                        </a:solidFill>
                      </a:endParaRPr>
                    </a:p>
                  </a:txBody>
                  <a:tcPr/>
                </a:tc>
                <a:tc>
                  <a:txBody>
                    <a:bodyPr/>
                    <a:lstStyle/>
                    <a:p>
                      <a:pPr algn="r"/>
                      <a:r>
                        <a:rPr lang="tr-TR" b="1" dirty="0" smtClean="0">
                          <a:solidFill>
                            <a:srgbClr val="FF0000"/>
                          </a:solidFill>
                        </a:rPr>
                        <a:t>18.000</a:t>
                      </a:r>
                      <a:endParaRPr lang="tr-TR" b="1" dirty="0">
                        <a:solidFill>
                          <a:srgbClr val="FF0000"/>
                        </a:solidFill>
                      </a:endParaRPr>
                    </a:p>
                  </a:txBody>
                  <a:tcPr/>
                </a:tc>
                <a:tc>
                  <a:txBody>
                    <a:bodyPr/>
                    <a:lstStyle/>
                    <a:p>
                      <a:pPr algn="r"/>
                      <a:r>
                        <a:rPr lang="tr-TR" b="1" dirty="0" smtClean="0">
                          <a:solidFill>
                            <a:srgbClr val="FF0000"/>
                          </a:solidFill>
                        </a:rPr>
                        <a:t>18.000</a:t>
                      </a:r>
                      <a:endParaRPr lang="tr-TR" b="1" dirty="0">
                        <a:solidFill>
                          <a:srgbClr val="FF0000"/>
                        </a:solidFill>
                      </a:endParaRPr>
                    </a:p>
                  </a:txBody>
                  <a:tcPr/>
                </a:tc>
                <a:tc>
                  <a:txBody>
                    <a:bodyPr/>
                    <a:lstStyle/>
                    <a:p>
                      <a:pPr algn="r"/>
                      <a:r>
                        <a:rPr lang="tr-TR" b="1" dirty="0" smtClean="0">
                          <a:solidFill>
                            <a:srgbClr val="FF0000"/>
                          </a:solidFill>
                        </a:rPr>
                        <a:t>YOK</a:t>
                      </a:r>
                      <a:endParaRPr lang="tr-TR" b="1" dirty="0">
                        <a:solidFill>
                          <a:srgbClr val="FF0000"/>
                        </a:solidFill>
                      </a:endParaRPr>
                    </a:p>
                  </a:txBody>
                  <a:tcPr/>
                </a:tc>
              </a:tr>
            </a:tbl>
          </a:graphicData>
        </a:graphic>
      </p:graphicFrame>
    </p:spTree>
    <p:extLst>
      <p:ext uri="{BB962C8B-B14F-4D97-AF65-F5344CB8AC3E}">
        <p14:creationId xmlns:p14="http://schemas.microsoft.com/office/powerpoint/2010/main" val="22456946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280" y="260648"/>
            <a:ext cx="8435280" cy="792088"/>
          </a:xfrm>
        </p:spPr>
        <p:txBody>
          <a:bodyPr>
            <a:noAutofit/>
          </a:bodyPr>
          <a:lstStyle/>
          <a:p>
            <a:r>
              <a:rPr lang="tr-TR" sz="3200" b="1" dirty="0" smtClean="0">
                <a:solidFill>
                  <a:srgbClr val="C00000"/>
                </a:solidFill>
              </a:rPr>
              <a:t>TAM TEVKİFATTA BEYAN ve İNDİRİM</a:t>
            </a:r>
            <a:endParaRPr lang="tr-TR" sz="3200" dirty="0">
              <a:solidFill>
                <a:srgbClr val="C00000"/>
              </a:solidFill>
            </a:endParaRPr>
          </a:p>
        </p:txBody>
      </p:sp>
      <p:sp>
        <p:nvSpPr>
          <p:cNvPr id="3" name="Dikdörtgen 2"/>
          <p:cNvSpPr/>
          <p:nvPr/>
        </p:nvSpPr>
        <p:spPr>
          <a:xfrm>
            <a:off x="323528" y="980728"/>
            <a:ext cx="8208912" cy="2000548"/>
          </a:xfrm>
          <a:prstGeom prst="rect">
            <a:avLst/>
          </a:prstGeom>
        </p:spPr>
        <p:txBody>
          <a:bodyPr wrap="square">
            <a:spAutoFit/>
          </a:bodyPr>
          <a:lstStyle/>
          <a:p>
            <a:r>
              <a:rPr lang="tr-TR" sz="2400" dirty="0" smtClean="0"/>
              <a:t>	</a:t>
            </a:r>
            <a:r>
              <a:rPr lang="tr-TR" sz="2000" dirty="0" smtClean="0"/>
              <a:t>* TAM TEVKİFATA TABİ İŞLEMLERDE GENEL OLARAK FATURA İLE BELGELENDİRİLMEYEN İŞLEMLER İLE MUHATAP OLUNACAKTIR.</a:t>
            </a:r>
          </a:p>
          <a:p>
            <a:r>
              <a:rPr lang="tr-TR" sz="2000" dirty="0" smtClean="0"/>
              <a:t>	* ÖDENEN BEDEL NET OLARAK DEĞERLENDİRİLİP NET BRÜTE İBLAĞ OLUNACAK VE TEVKİFAT MATRAHI BULUNACAKTIR.</a:t>
            </a:r>
            <a:r>
              <a:rPr lang="tr-TR" sz="2000" dirty="0"/>
              <a:t>	</a:t>
            </a:r>
          </a:p>
        </p:txBody>
      </p:sp>
      <p:sp>
        <p:nvSpPr>
          <p:cNvPr id="6" name="Dikdörtgen 5"/>
          <p:cNvSpPr/>
          <p:nvPr/>
        </p:nvSpPr>
        <p:spPr>
          <a:xfrm>
            <a:off x="323528" y="3310136"/>
            <a:ext cx="8352928" cy="1384995"/>
          </a:xfrm>
          <a:prstGeom prst="rect">
            <a:avLst/>
          </a:prstGeom>
        </p:spPr>
        <p:txBody>
          <a:bodyPr wrap="square">
            <a:spAutoFit/>
          </a:bodyPr>
          <a:lstStyle/>
          <a:p>
            <a:pPr algn="ctr"/>
            <a:r>
              <a:rPr lang="tr-TR" sz="2800" b="1" u="sng" dirty="0" smtClean="0">
                <a:solidFill>
                  <a:srgbClr val="FF0000"/>
                </a:solidFill>
              </a:rPr>
              <a:t>%100 TEVKİFAT</a:t>
            </a:r>
          </a:p>
          <a:p>
            <a:pPr algn="ctr"/>
            <a:r>
              <a:rPr lang="tr-TR" sz="2800" b="1" dirty="0" smtClean="0">
                <a:solidFill>
                  <a:srgbClr val="0070C0"/>
                </a:solidFill>
              </a:rPr>
              <a:t>Mal ve Hizmeti Alanlar KDV’nin tamamını 2. </a:t>
            </a:r>
            <a:r>
              <a:rPr lang="tr-TR" sz="2800" b="1" dirty="0" err="1" smtClean="0">
                <a:solidFill>
                  <a:srgbClr val="0070C0"/>
                </a:solidFill>
              </a:rPr>
              <a:t>Nolu</a:t>
            </a:r>
            <a:r>
              <a:rPr lang="tr-TR" sz="2800" b="1" dirty="0" smtClean="0">
                <a:solidFill>
                  <a:srgbClr val="0070C0"/>
                </a:solidFill>
              </a:rPr>
              <a:t> beyanname ile beyan edeceklerdir.*</a:t>
            </a:r>
            <a:endParaRPr lang="tr-TR" sz="2800" dirty="0">
              <a:solidFill>
                <a:srgbClr val="0070C0"/>
              </a:solidFill>
            </a:endParaRPr>
          </a:p>
        </p:txBody>
      </p:sp>
      <p:sp>
        <p:nvSpPr>
          <p:cNvPr id="7" name="Metin kutusu 6"/>
          <p:cNvSpPr txBox="1"/>
          <p:nvPr/>
        </p:nvSpPr>
        <p:spPr>
          <a:xfrm>
            <a:off x="531664" y="5949280"/>
            <a:ext cx="7712744" cy="523220"/>
          </a:xfrm>
          <a:prstGeom prst="rect">
            <a:avLst/>
          </a:prstGeom>
          <a:noFill/>
          <a:ln>
            <a:solidFill>
              <a:schemeClr val="accent1"/>
            </a:solidFill>
          </a:ln>
        </p:spPr>
        <p:txBody>
          <a:bodyPr wrap="square" rtlCol="0">
            <a:spAutoFit/>
          </a:bodyPr>
          <a:lstStyle/>
          <a:p>
            <a:pPr algn="ctr"/>
            <a:r>
              <a:rPr lang="tr-TR" sz="2800" b="1" dirty="0" smtClean="0"/>
              <a:t>Genel Bütçeli İdareler Beyanname Vermez</a:t>
            </a:r>
            <a:endParaRPr lang="tr-TR" sz="3600" b="1" dirty="0" smtClean="0">
              <a:solidFill>
                <a:srgbClr val="FF0000"/>
              </a:solidFill>
            </a:endParaRPr>
          </a:p>
        </p:txBody>
      </p:sp>
      <p:sp>
        <p:nvSpPr>
          <p:cNvPr id="8" name="Metin kutusu 7"/>
          <p:cNvSpPr txBox="1"/>
          <p:nvPr/>
        </p:nvSpPr>
        <p:spPr>
          <a:xfrm>
            <a:off x="531664" y="4695131"/>
            <a:ext cx="7712744" cy="954107"/>
          </a:xfrm>
          <a:prstGeom prst="rect">
            <a:avLst/>
          </a:prstGeom>
          <a:noFill/>
          <a:ln>
            <a:solidFill>
              <a:schemeClr val="accent1"/>
            </a:solidFill>
          </a:ln>
        </p:spPr>
        <p:txBody>
          <a:bodyPr wrap="square" rtlCol="0">
            <a:spAutoFit/>
          </a:bodyPr>
          <a:lstStyle/>
          <a:p>
            <a:pPr algn="ctr"/>
            <a:r>
              <a:rPr lang="tr-TR" sz="2800" b="1" dirty="0" smtClean="0"/>
              <a:t>Beyan edilen vergi 1. </a:t>
            </a:r>
            <a:r>
              <a:rPr lang="tr-TR" sz="2800" b="1" dirty="0" err="1" smtClean="0"/>
              <a:t>Nolu</a:t>
            </a:r>
            <a:r>
              <a:rPr lang="tr-TR" sz="2800" b="1" dirty="0" smtClean="0"/>
              <a:t> KDV beyannamesinde indirilecektir.</a:t>
            </a:r>
            <a:endParaRPr lang="tr-TR" sz="3600" b="1" dirty="0" smtClean="0">
              <a:solidFill>
                <a:srgbClr val="FF0000"/>
              </a:solidFill>
            </a:endParaRPr>
          </a:p>
        </p:txBody>
      </p:sp>
    </p:spTree>
    <p:extLst>
      <p:ext uri="{BB962C8B-B14F-4D97-AF65-F5344CB8AC3E}">
        <p14:creationId xmlns:p14="http://schemas.microsoft.com/office/powerpoint/2010/main" val="17908343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280" y="260648"/>
            <a:ext cx="8435280" cy="792088"/>
          </a:xfrm>
        </p:spPr>
        <p:txBody>
          <a:bodyPr>
            <a:noAutofit/>
          </a:bodyPr>
          <a:lstStyle/>
          <a:p>
            <a:r>
              <a:rPr lang="tr-TR" sz="3200" b="1" dirty="0" smtClean="0">
                <a:solidFill>
                  <a:srgbClr val="C00000"/>
                </a:solidFill>
              </a:rPr>
              <a:t>TAM TEVKİFATTA BEYAN ve İNDİRİM</a:t>
            </a:r>
            <a:endParaRPr lang="tr-TR" sz="3200" dirty="0">
              <a:solidFill>
                <a:srgbClr val="C00000"/>
              </a:solidFill>
            </a:endParaRPr>
          </a:p>
        </p:txBody>
      </p:sp>
      <p:sp>
        <p:nvSpPr>
          <p:cNvPr id="6" name="Dikdörtgen 5"/>
          <p:cNvSpPr/>
          <p:nvPr/>
        </p:nvSpPr>
        <p:spPr>
          <a:xfrm>
            <a:off x="343352" y="1124744"/>
            <a:ext cx="8352928" cy="4647426"/>
          </a:xfrm>
          <a:prstGeom prst="rect">
            <a:avLst/>
          </a:prstGeom>
        </p:spPr>
        <p:txBody>
          <a:bodyPr wrap="square">
            <a:spAutoFit/>
          </a:bodyPr>
          <a:lstStyle/>
          <a:p>
            <a:pPr algn="ctr"/>
            <a:r>
              <a:rPr lang="tr-TR" sz="2800" b="1" u="sng" dirty="0" smtClean="0">
                <a:solidFill>
                  <a:srgbClr val="FF0000"/>
                </a:solidFill>
              </a:rPr>
              <a:t>Örnek</a:t>
            </a:r>
          </a:p>
          <a:p>
            <a:r>
              <a:rPr lang="tr-TR" sz="2800" b="1" dirty="0" smtClean="0">
                <a:solidFill>
                  <a:srgbClr val="0070C0"/>
                </a:solidFill>
              </a:rPr>
              <a:t>	</a:t>
            </a:r>
            <a:r>
              <a:rPr lang="tr-TR" sz="2000" b="1" dirty="0" smtClean="0">
                <a:solidFill>
                  <a:srgbClr val="0070C0"/>
                </a:solidFill>
              </a:rPr>
              <a:t>Yurt dışında mukim bir nakliye firmasına yaptırılan İzmit- Edirne nakliyesi için 40.000 TL ödeme yapılmıştır.</a:t>
            </a:r>
          </a:p>
          <a:p>
            <a:r>
              <a:rPr lang="tr-TR" sz="2000" dirty="0" smtClean="0">
                <a:solidFill>
                  <a:srgbClr val="0070C0"/>
                </a:solidFill>
              </a:rPr>
              <a:t>	</a:t>
            </a:r>
            <a:r>
              <a:rPr lang="tr-TR" sz="2000" b="1" dirty="0" smtClean="0"/>
              <a:t>Bu hizmet  yurt içinde gerçekleştiğinden %18 oranında KDV’ye tabidir. Ancak nakliye firması Yurt Dışında olduğundan Türkiye’de KDV mükellefiyeti yoktur. </a:t>
            </a:r>
          </a:p>
          <a:p>
            <a:r>
              <a:rPr lang="tr-TR" sz="2000" b="1" dirty="0"/>
              <a:t>	</a:t>
            </a:r>
            <a:r>
              <a:rPr lang="tr-TR" sz="2000" b="1" dirty="0" smtClean="0"/>
              <a:t>Bu durumda 117 ST kapsamında TAM TEVKİFAT uygulamasına tabi olacaktır.</a:t>
            </a:r>
          </a:p>
          <a:p>
            <a:r>
              <a:rPr lang="tr-TR" sz="2400" dirty="0">
                <a:solidFill>
                  <a:srgbClr val="0070C0"/>
                </a:solidFill>
              </a:rPr>
              <a:t>	</a:t>
            </a:r>
            <a:r>
              <a:rPr lang="tr-TR" sz="2400" dirty="0" smtClean="0">
                <a:solidFill>
                  <a:srgbClr val="FF0000"/>
                </a:solidFill>
              </a:rPr>
              <a:t>Tevkifat matrahının hesaplanması :</a:t>
            </a:r>
          </a:p>
          <a:p>
            <a:r>
              <a:rPr lang="tr-TR" sz="2400" dirty="0" smtClean="0">
                <a:solidFill>
                  <a:srgbClr val="FF0000"/>
                </a:solidFill>
              </a:rPr>
              <a:t>Hizmet Bedeli Net / %18 = 40000 / 1,18 = 47200</a:t>
            </a:r>
          </a:p>
          <a:p>
            <a:r>
              <a:rPr lang="tr-TR" sz="2400" dirty="0" smtClean="0">
                <a:solidFill>
                  <a:srgbClr val="FF0000"/>
                </a:solidFill>
              </a:rPr>
              <a:t>	Tevkifat Tutarının Hesaplanması    :</a:t>
            </a:r>
          </a:p>
          <a:p>
            <a:endParaRPr lang="tr-TR" sz="2400" dirty="0" smtClean="0">
              <a:solidFill>
                <a:srgbClr val="0070C0"/>
              </a:solidFill>
            </a:endParaRPr>
          </a:p>
          <a:p>
            <a:endParaRPr lang="tr-TR" sz="2400" dirty="0">
              <a:solidFill>
                <a:srgbClr val="0070C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747" y="5013176"/>
            <a:ext cx="8212137"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4560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116042"/>
          </a:xfrm>
        </p:spPr>
        <p:txBody>
          <a:bodyPr>
            <a:noAutofit/>
          </a:bodyPr>
          <a:lstStyle/>
          <a:p>
            <a:pPr algn="ctr"/>
            <a:r>
              <a:rPr lang="tr-TR" sz="2400" dirty="0" smtClean="0"/>
              <a:t>Tam </a:t>
            </a:r>
            <a:r>
              <a:rPr lang="tr-TR" sz="2400" dirty="0" err="1" smtClean="0"/>
              <a:t>tevkİfata</a:t>
            </a:r>
            <a:r>
              <a:rPr lang="tr-TR" sz="2400" dirty="0" smtClean="0"/>
              <a:t> tabi MAL VE HİZMET SATANLAR</a:t>
            </a:r>
            <a:endParaRPr lang="tr-TR" sz="2400" dirty="0"/>
          </a:p>
        </p:txBody>
      </p:sp>
      <p:sp>
        <p:nvSpPr>
          <p:cNvPr id="24" name="Dikdörtgen 23"/>
          <p:cNvSpPr/>
          <p:nvPr/>
        </p:nvSpPr>
        <p:spPr>
          <a:xfrm>
            <a:off x="347716" y="3573016"/>
            <a:ext cx="8544763" cy="1815882"/>
          </a:xfrm>
          <a:prstGeom prst="rect">
            <a:avLst/>
          </a:prstGeom>
        </p:spPr>
        <p:txBody>
          <a:bodyPr wrap="square">
            <a:spAutoFit/>
          </a:bodyPr>
          <a:lstStyle/>
          <a:p>
            <a:pPr algn="ctr"/>
            <a:r>
              <a:rPr lang="tr-TR" sz="2800" b="1" u="sng" dirty="0" smtClean="0">
                <a:solidFill>
                  <a:srgbClr val="FF0000"/>
                </a:solidFill>
              </a:rPr>
              <a:t>%100 TEVKİFAT</a:t>
            </a:r>
          </a:p>
          <a:p>
            <a:pPr algn="ctr"/>
            <a:r>
              <a:rPr lang="tr-TR" sz="2800" b="1" dirty="0" smtClean="0">
                <a:solidFill>
                  <a:srgbClr val="0070C0"/>
                </a:solidFill>
              </a:rPr>
              <a:t>Mal ve Hizmeti Satanlar  KDV mükellefi değildir.  Beyanname vermezler.</a:t>
            </a:r>
          </a:p>
          <a:p>
            <a:pPr algn="ctr"/>
            <a:r>
              <a:rPr lang="tr-TR" sz="2800" b="1" dirty="0" smtClean="0">
                <a:solidFill>
                  <a:srgbClr val="00B050"/>
                </a:solidFill>
              </a:rPr>
              <a:t>İndirim ve İade Söz Konusu Değildir.</a:t>
            </a:r>
            <a:endParaRPr lang="tr-TR" sz="2800" dirty="0">
              <a:solidFill>
                <a:srgbClr val="00B050"/>
              </a:solidFill>
            </a:endParaRPr>
          </a:p>
        </p:txBody>
      </p:sp>
      <p:sp>
        <p:nvSpPr>
          <p:cNvPr id="4" name="Dikdörtgen 3"/>
          <p:cNvSpPr/>
          <p:nvPr/>
        </p:nvSpPr>
        <p:spPr>
          <a:xfrm>
            <a:off x="323280" y="1484784"/>
            <a:ext cx="8209160" cy="461665"/>
          </a:xfrm>
          <a:prstGeom prst="rect">
            <a:avLst/>
          </a:prstGeom>
        </p:spPr>
        <p:txBody>
          <a:bodyPr wrap="square">
            <a:spAutoFit/>
          </a:bodyPr>
          <a:lstStyle/>
          <a:p>
            <a:r>
              <a:rPr lang="tr-TR" sz="2400" b="1" dirty="0"/>
              <a:t>( İşlem bedeli üzerinden hesaplanan </a:t>
            </a:r>
            <a:r>
              <a:rPr lang="tr-TR" sz="2400" b="1" dirty="0" smtClean="0"/>
              <a:t>KDV </a:t>
            </a:r>
            <a:r>
              <a:rPr lang="tr-TR" sz="2400" b="1" dirty="0" err="1"/>
              <a:t>nin</a:t>
            </a:r>
            <a:r>
              <a:rPr lang="tr-TR" sz="2400" b="1" dirty="0"/>
              <a:t> </a:t>
            </a:r>
            <a:r>
              <a:rPr lang="tr-TR" sz="2400" b="1" dirty="0" smtClean="0"/>
              <a:t>tamamı)</a:t>
            </a:r>
            <a:endParaRPr lang="tr-TR" sz="2400" b="1" dirty="0"/>
          </a:p>
        </p:txBody>
      </p:sp>
      <p:graphicFrame>
        <p:nvGraphicFramePr>
          <p:cNvPr id="5" name="Tablo 4"/>
          <p:cNvGraphicFramePr>
            <a:graphicFrameLocks noGrp="1"/>
          </p:cNvGraphicFramePr>
          <p:nvPr>
            <p:extLst>
              <p:ext uri="{D42A27DB-BD31-4B8C-83A1-F6EECF244321}">
                <p14:modId xmlns:p14="http://schemas.microsoft.com/office/powerpoint/2010/main" val="1770832947"/>
              </p:ext>
            </p:extLst>
          </p:nvPr>
        </p:nvGraphicFramePr>
        <p:xfrm>
          <a:off x="323280" y="2204864"/>
          <a:ext cx="8209160" cy="1010920"/>
        </p:xfrm>
        <a:graphic>
          <a:graphicData uri="http://schemas.openxmlformats.org/drawingml/2006/table">
            <a:tbl>
              <a:tblPr firstRow="1" bandRow="1">
                <a:tableStyleId>{5C22544A-7EE6-4342-B048-85BDC9FD1C3A}</a:tableStyleId>
              </a:tblPr>
              <a:tblGrid>
                <a:gridCol w="1641832"/>
                <a:gridCol w="1641832"/>
                <a:gridCol w="1641832"/>
                <a:gridCol w="1641832"/>
                <a:gridCol w="1641832"/>
              </a:tblGrid>
              <a:tr h="370840">
                <a:tc>
                  <a:txBody>
                    <a:bodyPr/>
                    <a:lstStyle/>
                    <a:p>
                      <a:r>
                        <a:rPr lang="tr-TR" dirty="0" smtClean="0"/>
                        <a:t>Mal Hizmet Bedeli</a:t>
                      </a:r>
                      <a:endParaRPr lang="tr-TR" dirty="0"/>
                    </a:p>
                  </a:txBody>
                  <a:tcPr/>
                </a:tc>
                <a:tc>
                  <a:txBody>
                    <a:bodyPr/>
                    <a:lstStyle/>
                    <a:p>
                      <a:r>
                        <a:rPr lang="tr-TR" dirty="0" smtClean="0"/>
                        <a:t>Hesaplanan KDV</a:t>
                      </a:r>
                      <a:endParaRPr lang="tr-TR" dirty="0"/>
                    </a:p>
                  </a:txBody>
                  <a:tcPr/>
                </a:tc>
                <a:tc>
                  <a:txBody>
                    <a:bodyPr/>
                    <a:lstStyle/>
                    <a:p>
                      <a:r>
                        <a:rPr lang="tr-TR" dirty="0" smtClean="0"/>
                        <a:t>Tevkif Edilen KDV</a:t>
                      </a:r>
                      <a:endParaRPr lang="tr-TR" dirty="0"/>
                    </a:p>
                  </a:txBody>
                  <a:tcPr/>
                </a:tc>
                <a:tc>
                  <a:txBody>
                    <a:bodyPr/>
                    <a:lstStyle/>
                    <a:p>
                      <a:r>
                        <a:rPr lang="tr-TR" dirty="0" smtClean="0"/>
                        <a:t>Alıcı</a:t>
                      </a:r>
                      <a:r>
                        <a:rPr lang="tr-TR" baseline="0" dirty="0" smtClean="0"/>
                        <a:t> </a:t>
                      </a:r>
                      <a:r>
                        <a:rPr lang="tr-TR" dirty="0" smtClean="0"/>
                        <a:t>Beyanı </a:t>
                      </a:r>
                    </a:p>
                    <a:p>
                      <a:r>
                        <a:rPr lang="tr-TR" dirty="0" smtClean="0"/>
                        <a:t>2. </a:t>
                      </a:r>
                      <a:r>
                        <a:rPr lang="tr-TR" dirty="0" err="1" smtClean="0"/>
                        <a:t>Nolu</a:t>
                      </a:r>
                      <a:r>
                        <a:rPr lang="tr-TR" dirty="0" smtClean="0"/>
                        <a:t> KDV</a:t>
                      </a:r>
                      <a:endParaRPr lang="tr-TR" dirty="0"/>
                    </a:p>
                  </a:txBody>
                  <a:tcPr/>
                </a:tc>
                <a:tc>
                  <a:txBody>
                    <a:bodyPr/>
                    <a:lstStyle/>
                    <a:p>
                      <a:r>
                        <a:rPr lang="tr-TR" dirty="0" smtClean="0"/>
                        <a:t>Satıcı Beyanı</a:t>
                      </a:r>
                    </a:p>
                    <a:p>
                      <a:r>
                        <a:rPr lang="tr-TR" dirty="0" smtClean="0"/>
                        <a:t>1.Nolu KDV</a:t>
                      </a:r>
                      <a:endParaRPr lang="tr-TR" dirty="0"/>
                    </a:p>
                  </a:txBody>
                  <a:tcPr/>
                </a:tc>
              </a:tr>
              <a:tr h="370840">
                <a:tc>
                  <a:txBody>
                    <a:bodyPr/>
                    <a:lstStyle/>
                    <a:p>
                      <a:pPr algn="r"/>
                      <a:r>
                        <a:rPr lang="tr-TR" b="1" dirty="0" smtClean="0">
                          <a:solidFill>
                            <a:srgbClr val="FF0000"/>
                          </a:solidFill>
                        </a:rPr>
                        <a:t>100.000</a:t>
                      </a:r>
                      <a:endParaRPr lang="tr-TR" b="1" dirty="0">
                        <a:solidFill>
                          <a:srgbClr val="FF0000"/>
                        </a:solidFill>
                      </a:endParaRPr>
                    </a:p>
                  </a:txBody>
                  <a:tcPr/>
                </a:tc>
                <a:tc>
                  <a:txBody>
                    <a:bodyPr/>
                    <a:lstStyle/>
                    <a:p>
                      <a:pPr algn="r"/>
                      <a:r>
                        <a:rPr lang="tr-TR" b="1" dirty="0" smtClean="0">
                          <a:solidFill>
                            <a:srgbClr val="FF0000"/>
                          </a:solidFill>
                        </a:rPr>
                        <a:t>18.000</a:t>
                      </a:r>
                      <a:endParaRPr lang="tr-TR" b="1" dirty="0">
                        <a:solidFill>
                          <a:srgbClr val="FF0000"/>
                        </a:solidFill>
                      </a:endParaRPr>
                    </a:p>
                  </a:txBody>
                  <a:tcPr/>
                </a:tc>
                <a:tc>
                  <a:txBody>
                    <a:bodyPr/>
                    <a:lstStyle/>
                    <a:p>
                      <a:pPr algn="r"/>
                      <a:r>
                        <a:rPr lang="tr-TR" b="1" dirty="0" smtClean="0">
                          <a:solidFill>
                            <a:srgbClr val="FF0000"/>
                          </a:solidFill>
                        </a:rPr>
                        <a:t>18.000</a:t>
                      </a:r>
                      <a:endParaRPr lang="tr-TR" b="1" dirty="0">
                        <a:solidFill>
                          <a:srgbClr val="FF0000"/>
                        </a:solidFill>
                      </a:endParaRPr>
                    </a:p>
                  </a:txBody>
                  <a:tcPr/>
                </a:tc>
                <a:tc>
                  <a:txBody>
                    <a:bodyPr/>
                    <a:lstStyle/>
                    <a:p>
                      <a:pPr algn="r"/>
                      <a:r>
                        <a:rPr lang="tr-TR" b="1" dirty="0" smtClean="0">
                          <a:solidFill>
                            <a:srgbClr val="FF0000"/>
                          </a:solidFill>
                        </a:rPr>
                        <a:t>18.000</a:t>
                      </a:r>
                      <a:endParaRPr lang="tr-TR" b="1" dirty="0">
                        <a:solidFill>
                          <a:srgbClr val="FF0000"/>
                        </a:solidFill>
                      </a:endParaRPr>
                    </a:p>
                  </a:txBody>
                  <a:tcPr/>
                </a:tc>
                <a:tc>
                  <a:txBody>
                    <a:bodyPr/>
                    <a:lstStyle/>
                    <a:p>
                      <a:pPr algn="r"/>
                      <a:r>
                        <a:rPr lang="tr-TR" b="1" dirty="0" smtClean="0">
                          <a:solidFill>
                            <a:srgbClr val="FF0000"/>
                          </a:solidFill>
                        </a:rPr>
                        <a:t>YOK</a:t>
                      </a:r>
                      <a:endParaRPr lang="tr-TR" b="1" dirty="0">
                        <a:solidFill>
                          <a:srgbClr val="FF0000"/>
                        </a:solidFill>
                      </a:endParaRPr>
                    </a:p>
                  </a:txBody>
                  <a:tcPr/>
                </a:tc>
              </a:tr>
            </a:tbl>
          </a:graphicData>
        </a:graphic>
      </p:graphicFrame>
    </p:spTree>
    <p:extLst>
      <p:ext uri="{BB962C8B-B14F-4D97-AF65-F5344CB8AC3E}">
        <p14:creationId xmlns:p14="http://schemas.microsoft.com/office/powerpoint/2010/main" val="346676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1124744"/>
            <a:ext cx="8219256" cy="3168352"/>
          </a:xfrm>
        </p:spPr>
        <p:txBody>
          <a:bodyPr>
            <a:normAutofit/>
          </a:bodyPr>
          <a:lstStyle/>
          <a:p>
            <a:pPr algn="ctr"/>
            <a:r>
              <a:rPr lang="tr-TR" sz="4400" dirty="0" smtClean="0"/>
              <a:t>KISMİ TEVKİFATA TABİ </a:t>
            </a:r>
            <a:br>
              <a:rPr lang="tr-TR" sz="4400" dirty="0" smtClean="0"/>
            </a:br>
            <a:r>
              <a:rPr lang="tr-TR" sz="4400" dirty="0" smtClean="0"/>
              <a:t>İŞLEMLER</a:t>
            </a:r>
            <a:endParaRPr lang="tr-TR" sz="4400" dirty="0"/>
          </a:p>
        </p:txBody>
      </p:sp>
    </p:spTree>
    <p:extLst>
      <p:ext uri="{BB962C8B-B14F-4D97-AF65-F5344CB8AC3E}">
        <p14:creationId xmlns:p14="http://schemas.microsoft.com/office/powerpoint/2010/main" val="17746800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dirty="0" smtClean="0">
                <a:solidFill>
                  <a:schemeClr val="accent2"/>
                </a:solidFill>
              </a:rPr>
              <a:t>KISMİ </a:t>
            </a:r>
            <a:r>
              <a:rPr lang="tr-TR" sz="2400" dirty="0" err="1" smtClean="0">
                <a:solidFill>
                  <a:schemeClr val="accent2"/>
                </a:solidFill>
              </a:rPr>
              <a:t>tevkifata</a:t>
            </a:r>
            <a:r>
              <a:rPr lang="tr-TR" sz="2400" dirty="0" smtClean="0">
                <a:solidFill>
                  <a:schemeClr val="accent2"/>
                </a:solidFill>
              </a:rPr>
              <a:t> tabi işlemler ( İşlem bedeli üzerinden hesaplanan </a:t>
            </a:r>
            <a:r>
              <a:rPr lang="tr-TR" sz="2400" dirty="0" err="1" smtClean="0">
                <a:solidFill>
                  <a:schemeClr val="accent2"/>
                </a:solidFill>
              </a:rPr>
              <a:t>kdv</a:t>
            </a:r>
            <a:r>
              <a:rPr lang="tr-TR" sz="2400" dirty="0" smtClean="0">
                <a:solidFill>
                  <a:schemeClr val="accent2"/>
                </a:solidFill>
              </a:rPr>
              <a:t> </a:t>
            </a:r>
            <a:r>
              <a:rPr lang="tr-TR" sz="2400" dirty="0" err="1" smtClean="0">
                <a:solidFill>
                  <a:schemeClr val="accent2"/>
                </a:solidFill>
              </a:rPr>
              <a:t>nin</a:t>
            </a:r>
            <a:r>
              <a:rPr lang="tr-TR" sz="2400" dirty="0" smtClean="0">
                <a:solidFill>
                  <a:schemeClr val="accent2"/>
                </a:solidFill>
              </a:rPr>
              <a:t> BELİRLENEN ORANDAKİ KISMI)</a:t>
            </a:r>
            <a:endParaRPr lang="tr-TR" sz="2400" dirty="0">
              <a:solidFill>
                <a:schemeClr val="accent2"/>
              </a:solidFill>
            </a:endParaRPr>
          </a:p>
        </p:txBody>
      </p:sp>
      <p:sp>
        <p:nvSpPr>
          <p:cNvPr id="4" name="Dikdörtgen 3"/>
          <p:cNvSpPr/>
          <p:nvPr/>
        </p:nvSpPr>
        <p:spPr>
          <a:xfrm>
            <a:off x="251520" y="1719352"/>
            <a:ext cx="3816424" cy="3416320"/>
          </a:xfrm>
          <a:prstGeom prst="rect">
            <a:avLst/>
          </a:prstGeom>
          <a:ln>
            <a:solidFill>
              <a:schemeClr val="accent3"/>
            </a:solidFill>
          </a:ln>
        </p:spPr>
        <p:txBody>
          <a:bodyPr wrap="square">
            <a:spAutoFit/>
          </a:bodyPr>
          <a:lstStyle/>
          <a:p>
            <a:r>
              <a:rPr lang="tr-TR" sz="2400" b="1" dirty="0" smtClean="0"/>
              <a:t>Kısmi </a:t>
            </a:r>
            <a:r>
              <a:rPr lang="tr-TR" sz="2400" b="1" dirty="0" err="1"/>
              <a:t>tevkifatta</a:t>
            </a:r>
            <a:r>
              <a:rPr lang="tr-TR" sz="2400" b="1" dirty="0"/>
              <a:t>; işlem bedeli üzerinden hesaplanan KDV’nin </a:t>
            </a:r>
            <a:r>
              <a:rPr lang="tr-TR" sz="2400" b="1" dirty="0" smtClean="0"/>
              <a:t>tamamı </a:t>
            </a:r>
            <a:r>
              <a:rPr lang="tr-TR" sz="2400" b="1" dirty="0"/>
              <a:t>değil, bu işlemler için tebliğde belirlenen orandaki </a:t>
            </a:r>
            <a:r>
              <a:rPr lang="tr-TR" sz="2400" b="1" dirty="0" smtClean="0"/>
              <a:t>kısmı alıcılar tarafından </a:t>
            </a:r>
            <a:r>
              <a:rPr lang="tr-TR" sz="2400" b="1" dirty="0"/>
              <a:t>sorumlu </a:t>
            </a:r>
            <a:r>
              <a:rPr lang="tr-TR" sz="2400" b="1" dirty="0" smtClean="0"/>
              <a:t>sıfatıyla </a:t>
            </a:r>
            <a:r>
              <a:rPr lang="tr-TR" sz="2400" b="1" dirty="0"/>
              <a:t>beyan edilip ödenecek, </a:t>
            </a:r>
            <a:endParaRPr lang="tr-TR" sz="2400" b="1" dirty="0" smtClean="0"/>
          </a:p>
        </p:txBody>
      </p:sp>
      <p:sp>
        <p:nvSpPr>
          <p:cNvPr id="5" name="Dikdörtgen 4"/>
          <p:cNvSpPr/>
          <p:nvPr/>
        </p:nvSpPr>
        <p:spPr>
          <a:xfrm>
            <a:off x="4956944" y="1812191"/>
            <a:ext cx="3816424" cy="3046988"/>
          </a:xfrm>
          <a:prstGeom prst="rect">
            <a:avLst/>
          </a:prstGeom>
          <a:ln>
            <a:solidFill>
              <a:srgbClr val="FF0000"/>
            </a:solidFill>
          </a:ln>
        </p:spPr>
        <p:txBody>
          <a:bodyPr wrap="square">
            <a:spAutoFit/>
          </a:bodyPr>
          <a:lstStyle/>
          <a:p>
            <a:r>
              <a:rPr lang="tr-TR" sz="2400" b="1" dirty="0" err="1" smtClean="0">
                <a:solidFill>
                  <a:srgbClr val="FF0000"/>
                </a:solidFill>
              </a:rPr>
              <a:t>Tevkifata</a:t>
            </a:r>
            <a:r>
              <a:rPr lang="tr-TR" sz="2400" b="1" dirty="0" smtClean="0">
                <a:solidFill>
                  <a:srgbClr val="FF0000"/>
                </a:solidFill>
              </a:rPr>
              <a:t> tabi tutulmayan kısım ise satıcılar tarafından mükellef sıfatıyla beyan edilip (beyannamede ödenmesi gereken KDV çıkması halinde) ödenecektir. </a:t>
            </a:r>
            <a:endParaRPr lang="tr-TR" sz="2400" b="1" dirty="0">
              <a:solidFill>
                <a:srgbClr val="FF0000"/>
              </a:solidFill>
            </a:endParaRPr>
          </a:p>
        </p:txBody>
      </p:sp>
      <p:sp>
        <p:nvSpPr>
          <p:cNvPr id="6" name="Sağ Ok 5"/>
          <p:cNvSpPr/>
          <p:nvPr/>
        </p:nvSpPr>
        <p:spPr>
          <a:xfrm>
            <a:off x="4236864" y="2636912"/>
            <a:ext cx="720080" cy="33514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7" name="Sağ Ok 6"/>
          <p:cNvSpPr/>
          <p:nvPr/>
        </p:nvSpPr>
        <p:spPr>
          <a:xfrm rot="10800000">
            <a:off x="4117752" y="3653848"/>
            <a:ext cx="839192" cy="335142"/>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9" name="Metin kutusu 8"/>
          <p:cNvSpPr txBox="1"/>
          <p:nvPr/>
        </p:nvSpPr>
        <p:spPr>
          <a:xfrm>
            <a:off x="740532" y="5472226"/>
            <a:ext cx="7712744" cy="954107"/>
          </a:xfrm>
          <a:prstGeom prst="rect">
            <a:avLst/>
          </a:prstGeom>
          <a:noFill/>
          <a:ln>
            <a:solidFill>
              <a:schemeClr val="accent1"/>
            </a:solidFill>
          </a:ln>
        </p:spPr>
        <p:txBody>
          <a:bodyPr wrap="square" rtlCol="0">
            <a:spAutoFit/>
          </a:bodyPr>
          <a:lstStyle/>
          <a:p>
            <a:pPr algn="ctr"/>
            <a:r>
              <a:rPr lang="tr-TR" sz="2800" b="1" dirty="0" smtClean="0"/>
              <a:t>Alıcının ve Satıcı  Beyanı Var</a:t>
            </a:r>
          </a:p>
          <a:p>
            <a:pPr algn="ctr"/>
            <a:r>
              <a:rPr lang="tr-TR" sz="2800" b="1" dirty="0" smtClean="0">
                <a:solidFill>
                  <a:srgbClr val="FF0000"/>
                </a:solidFill>
              </a:rPr>
              <a:t>Çift Taraflı Sorumluluk</a:t>
            </a:r>
            <a:endParaRPr lang="tr-TR" sz="3600" b="1" dirty="0" smtClean="0">
              <a:solidFill>
                <a:srgbClr val="FF0000"/>
              </a:solidFill>
            </a:endParaRPr>
          </a:p>
        </p:txBody>
      </p:sp>
    </p:spTree>
    <p:extLst>
      <p:ext uri="{BB962C8B-B14F-4D97-AF65-F5344CB8AC3E}">
        <p14:creationId xmlns:p14="http://schemas.microsoft.com/office/powerpoint/2010/main" val="3568604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340768"/>
            <a:ext cx="6768752" cy="2880320"/>
          </a:xfrm>
        </p:spPr>
        <p:txBody>
          <a:bodyPr>
            <a:normAutofit fontScale="90000"/>
          </a:bodyPr>
          <a:lstStyle/>
          <a:p>
            <a:pPr algn="ctr"/>
            <a:r>
              <a:rPr lang="tr-TR" dirty="0" smtClean="0">
                <a:solidFill>
                  <a:srgbClr val="002060"/>
                </a:solidFill>
              </a:rPr>
              <a:t>ALICI VE SATICI YÖNÜNDEN </a:t>
            </a:r>
            <a:br>
              <a:rPr lang="tr-TR" dirty="0" smtClean="0">
                <a:solidFill>
                  <a:srgbClr val="002060"/>
                </a:solidFill>
              </a:rPr>
            </a:br>
            <a:r>
              <a:rPr lang="tr-TR" dirty="0" smtClean="0">
                <a:solidFill>
                  <a:srgbClr val="FF0000"/>
                </a:solidFill>
              </a:rPr>
              <a:t>TÜM KDV MÜKELLEFLERİNİN VE BELİRLENMİŞ ALICILARIN </a:t>
            </a:r>
            <a:r>
              <a:rPr lang="tr-TR" dirty="0" smtClean="0">
                <a:solidFill>
                  <a:srgbClr val="002060"/>
                </a:solidFill>
              </a:rPr>
              <a:t>TEVKİFAT SORUMLUSU TUTULDUĞU İŞLEMLER</a:t>
            </a:r>
            <a:endParaRPr lang="tr-TR" dirty="0">
              <a:solidFill>
                <a:srgbClr val="002060"/>
              </a:solidFill>
            </a:endParaRPr>
          </a:p>
        </p:txBody>
      </p:sp>
    </p:spTree>
    <p:extLst>
      <p:ext uri="{BB962C8B-B14F-4D97-AF65-F5344CB8AC3E}">
        <p14:creationId xmlns:p14="http://schemas.microsoft.com/office/powerpoint/2010/main" val="32160493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908720"/>
            <a:ext cx="6768752" cy="5472608"/>
          </a:xfrm>
        </p:spPr>
        <p:txBody>
          <a:bodyPr>
            <a:noAutofit/>
          </a:bodyPr>
          <a:lstStyle/>
          <a:p>
            <a:r>
              <a:rPr lang="tr-TR" sz="1800" dirty="0">
                <a:solidFill>
                  <a:srgbClr val="002060"/>
                </a:solidFill>
              </a:rPr>
              <a:t>Bu bölümde yer verilen </a:t>
            </a:r>
            <a:r>
              <a:rPr lang="tr-TR" sz="1800" dirty="0" err="1" smtClean="0">
                <a:solidFill>
                  <a:srgbClr val="002060"/>
                </a:solidFill>
              </a:rPr>
              <a:t>kIsmi</a:t>
            </a:r>
            <a:r>
              <a:rPr lang="tr-TR" sz="1800" dirty="0" smtClean="0">
                <a:solidFill>
                  <a:srgbClr val="002060"/>
                </a:solidFill>
              </a:rPr>
              <a:t> </a:t>
            </a:r>
            <a:r>
              <a:rPr lang="tr-TR" sz="1800" dirty="0" err="1">
                <a:solidFill>
                  <a:srgbClr val="002060"/>
                </a:solidFill>
              </a:rPr>
              <a:t>tevkifat</a:t>
            </a:r>
            <a:r>
              <a:rPr lang="tr-TR" sz="1800" dirty="0">
                <a:solidFill>
                  <a:srgbClr val="002060"/>
                </a:solidFill>
              </a:rPr>
              <a:t> </a:t>
            </a:r>
            <a:r>
              <a:rPr lang="tr-TR" sz="1800" dirty="0" err="1" smtClean="0">
                <a:solidFill>
                  <a:srgbClr val="002060"/>
                </a:solidFill>
              </a:rPr>
              <a:t>kapsamIndaki</a:t>
            </a:r>
            <a:r>
              <a:rPr lang="tr-TR" sz="1800" dirty="0" smtClean="0">
                <a:solidFill>
                  <a:srgbClr val="002060"/>
                </a:solidFill>
              </a:rPr>
              <a:t> </a:t>
            </a:r>
            <a:r>
              <a:rPr lang="tr-TR" sz="1800" dirty="0">
                <a:solidFill>
                  <a:srgbClr val="002060"/>
                </a:solidFill>
              </a:rPr>
              <a:t>işlemlerin </a:t>
            </a:r>
            <a:r>
              <a:rPr lang="tr-TR" sz="1800" dirty="0" err="1" smtClean="0">
                <a:solidFill>
                  <a:srgbClr val="002060"/>
                </a:solidFill>
              </a:rPr>
              <a:t>tamamI</a:t>
            </a:r>
            <a:r>
              <a:rPr lang="tr-TR" sz="1800" dirty="0" smtClean="0">
                <a:solidFill>
                  <a:srgbClr val="002060"/>
                </a:solidFill>
              </a:rPr>
              <a:t> </a:t>
            </a:r>
            <a:r>
              <a:rPr lang="tr-TR" sz="1800" dirty="0">
                <a:solidFill>
                  <a:srgbClr val="FF0000"/>
                </a:solidFill>
              </a:rPr>
              <a:t>"hizmet" </a:t>
            </a:r>
            <a:r>
              <a:rPr lang="tr-TR" sz="1800" dirty="0">
                <a:solidFill>
                  <a:srgbClr val="002060"/>
                </a:solidFill>
              </a:rPr>
              <a:t>mahiyetinde olup, "teslim" mahiyetindeki işlemler bu bölüm kapsamına girmemektedir.</a:t>
            </a:r>
            <a:br>
              <a:rPr lang="tr-TR" sz="1800" dirty="0">
                <a:solidFill>
                  <a:srgbClr val="002060"/>
                </a:solidFill>
              </a:rPr>
            </a:br>
            <a:r>
              <a:rPr lang="tr-TR" sz="1800" dirty="0" smtClean="0">
                <a:solidFill>
                  <a:srgbClr val="002060"/>
                </a:solidFill>
              </a:rPr>
              <a:t/>
            </a:r>
            <a:br>
              <a:rPr lang="tr-TR" sz="1800" dirty="0" smtClean="0">
                <a:solidFill>
                  <a:srgbClr val="002060"/>
                </a:solidFill>
              </a:rPr>
            </a:br>
            <a:r>
              <a:rPr lang="tr-TR" sz="1800" dirty="0">
                <a:solidFill>
                  <a:srgbClr val="002060"/>
                </a:solidFill>
              </a:rPr>
              <a:t/>
            </a:r>
            <a:br>
              <a:rPr lang="tr-TR" sz="1800" dirty="0">
                <a:solidFill>
                  <a:srgbClr val="002060"/>
                </a:solidFill>
              </a:rPr>
            </a:br>
            <a:r>
              <a:rPr lang="tr-TR" sz="1800" dirty="0">
                <a:solidFill>
                  <a:srgbClr val="002060"/>
                </a:solidFill>
              </a:rPr>
              <a:t>Ancak, bu bölüm </a:t>
            </a:r>
            <a:r>
              <a:rPr lang="tr-TR" sz="1800" dirty="0" err="1" smtClean="0">
                <a:solidFill>
                  <a:srgbClr val="002060"/>
                </a:solidFill>
              </a:rPr>
              <a:t>kapsamIna</a:t>
            </a:r>
            <a:r>
              <a:rPr lang="tr-TR" sz="1800" dirty="0" smtClean="0">
                <a:solidFill>
                  <a:srgbClr val="002060"/>
                </a:solidFill>
              </a:rPr>
              <a:t> </a:t>
            </a:r>
            <a:r>
              <a:rPr lang="tr-TR" sz="1800" dirty="0">
                <a:solidFill>
                  <a:srgbClr val="002060"/>
                </a:solidFill>
              </a:rPr>
              <a:t>giren hizmetleri ifa edenlerin bu amaçla </a:t>
            </a:r>
            <a:r>
              <a:rPr lang="tr-TR" sz="1800" dirty="0" err="1" smtClean="0">
                <a:solidFill>
                  <a:srgbClr val="002060"/>
                </a:solidFill>
              </a:rPr>
              <a:t>kullandIklarI</a:t>
            </a:r>
            <a:r>
              <a:rPr lang="tr-TR" sz="1800" dirty="0" smtClean="0">
                <a:solidFill>
                  <a:srgbClr val="002060"/>
                </a:solidFill>
              </a:rPr>
              <a:t> </a:t>
            </a:r>
            <a:r>
              <a:rPr lang="tr-TR" sz="1800" dirty="0">
                <a:solidFill>
                  <a:srgbClr val="002060"/>
                </a:solidFill>
              </a:rPr>
              <a:t>mallara ait tutarlar hizmet bedelinden düşülmeyecek; </a:t>
            </a:r>
            <a:r>
              <a:rPr lang="tr-TR" sz="1800" dirty="0" smtClean="0">
                <a:solidFill>
                  <a:srgbClr val="002060"/>
                </a:solidFill>
              </a:rPr>
              <a:t/>
            </a:r>
            <a:br>
              <a:rPr lang="tr-TR" sz="1800" dirty="0" smtClean="0">
                <a:solidFill>
                  <a:srgbClr val="002060"/>
                </a:solidFill>
              </a:rPr>
            </a:br>
            <a:r>
              <a:rPr lang="tr-TR" sz="1800" dirty="0">
                <a:solidFill>
                  <a:srgbClr val="002060"/>
                </a:solidFill>
              </a:rPr>
              <a:t/>
            </a:r>
            <a:br>
              <a:rPr lang="tr-TR" sz="1800" dirty="0">
                <a:solidFill>
                  <a:srgbClr val="002060"/>
                </a:solidFill>
              </a:rPr>
            </a:br>
            <a:r>
              <a:rPr lang="tr-TR" sz="1800" dirty="0" err="1" smtClean="0">
                <a:solidFill>
                  <a:srgbClr val="002060"/>
                </a:solidFill>
              </a:rPr>
              <a:t>tevkifat</a:t>
            </a:r>
            <a:r>
              <a:rPr lang="tr-TR" sz="1800" dirty="0">
                <a:solidFill>
                  <a:srgbClr val="002060"/>
                </a:solidFill>
              </a:rPr>
              <a:t>, </a:t>
            </a:r>
            <a:r>
              <a:rPr lang="tr-TR" sz="1800" dirty="0" err="1" smtClean="0">
                <a:solidFill>
                  <a:srgbClr val="002060"/>
                </a:solidFill>
              </a:rPr>
              <a:t>kullanIlan</a:t>
            </a:r>
            <a:r>
              <a:rPr lang="tr-TR" sz="1800" dirty="0" smtClean="0">
                <a:solidFill>
                  <a:srgbClr val="002060"/>
                </a:solidFill>
              </a:rPr>
              <a:t> </a:t>
            </a:r>
            <a:r>
              <a:rPr lang="tr-TR" sz="1800" dirty="0">
                <a:solidFill>
                  <a:srgbClr val="002060"/>
                </a:solidFill>
              </a:rPr>
              <a:t>mallara ait tutarlar da dahil olmak üzere toplam hizmet bedeli üzerinden hesaplanan KDV </a:t>
            </a:r>
            <a:r>
              <a:rPr lang="tr-TR" sz="1800" dirty="0" err="1" smtClean="0">
                <a:solidFill>
                  <a:srgbClr val="002060"/>
                </a:solidFill>
              </a:rPr>
              <a:t>tutarIna</a:t>
            </a:r>
            <a:r>
              <a:rPr lang="tr-TR" sz="1800" dirty="0" smtClean="0">
                <a:solidFill>
                  <a:srgbClr val="002060"/>
                </a:solidFill>
              </a:rPr>
              <a:t> </a:t>
            </a:r>
            <a:r>
              <a:rPr lang="tr-TR" sz="1800" dirty="0">
                <a:solidFill>
                  <a:srgbClr val="002060"/>
                </a:solidFill>
              </a:rPr>
              <a:t>göre belirlenecektir</a:t>
            </a:r>
            <a:r>
              <a:rPr lang="tr-TR" sz="1800" dirty="0" smtClean="0">
                <a:solidFill>
                  <a:srgbClr val="002060"/>
                </a:solidFill>
              </a:rPr>
              <a:t>.</a:t>
            </a:r>
            <a:br>
              <a:rPr lang="tr-TR" sz="1800" dirty="0" smtClean="0">
                <a:solidFill>
                  <a:srgbClr val="002060"/>
                </a:solidFill>
              </a:rPr>
            </a:br>
            <a:r>
              <a:rPr lang="tr-TR" sz="1800" dirty="0">
                <a:solidFill>
                  <a:srgbClr val="002060"/>
                </a:solidFill>
              </a:rPr>
              <a:t/>
            </a:r>
            <a:br>
              <a:rPr lang="tr-TR" sz="1800" dirty="0">
                <a:solidFill>
                  <a:srgbClr val="002060"/>
                </a:solidFill>
              </a:rPr>
            </a:br>
            <a:r>
              <a:rPr lang="tr-TR" sz="1800" dirty="0" smtClean="0">
                <a:solidFill>
                  <a:srgbClr val="002060"/>
                </a:solidFill>
              </a:rPr>
              <a:t/>
            </a:r>
            <a:br>
              <a:rPr lang="tr-TR" sz="1800" dirty="0" smtClean="0">
                <a:solidFill>
                  <a:srgbClr val="002060"/>
                </a:solidFill>
              </a:rPr>
            </a:br>
            <a:r>
              <a:rPr lang="tr-TR" sz="1800" dirty="0">
                <a:solidFill>
                  <a:srgbClr val="002060"/>
                </a:solidFill>
              </a:rPr>
              <a:t/>
            </a:r>
            <a:br>
              <a:rPr lang="tr-TR" sz="1800" dirty="0">
                <a:solidFill>
                  <a:srgbClr val="002060"/>
                </a:solidFill>
              </a:rPr>
            </a:br>
            <a:endParaRPr lang="tr-TR" sz="1800" dirty="0">
              <a:solidFill>
                <a:srgbClr val="002060"/>
              </a:solidFill>
            </a:endParaRPr>
          </a:p>
        </p:txBody>
      </p:sp>
    </p:spTree>
    <p:extLst>
      <p:ext uri="{BB962C8B-B14F-4D97-AF65-F5344CB8AC3E}">
        <p14:creationId xmlns:p14="http://schemas.microsoft.com/office/powerpoint/2010/main" val="2148398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44" y="146105"/>
            <a:ext cx="4824496" cy="648072"/>
          </a:xfrm>
        </p:spPr>
        <p:txBody>
          <a:bodyPr>
            <a:noAutofit/>
          </a:bodyPr>
          <a:lstStyle/>
          <a:p>
            <a:pPr algn="ctr"/>
            <a:r>
              <a:rPr lang="tr-TR" sz="2000" u="sng" dirty="0" smtClean="0">
                <a:solidFill>
                  <a:schemeClr val="accent2"/>
                </a:solidFill>
              </a:rPr>
              <a:t>KISMİ </a:t>
            </a:r>
            <a:r>
              <a:rPr lang="tr-TR" sz="2000" u="sng" dirty="0" err="1" smtClean="0">
                <a:solidFill>
                  <a:schemeClr val="accent2"/>
                </a:solidFill>
              </a:rPr>
              <a:t>tevkifata</a:t>
            </a:r>
            <a:r>
              <a:rPr lang="tr-TR" sz="2000" u="sng" dirty="0" smtClean="0">
                <a:solidFill>
                  <a:schemeClr val="accent2"/>
                </a:solidFill>
              </a:rPr>
              <a:t> tabi işlemler</a:t>
            </a:r>
            <a:endParaRPr lang="tr-TR" sz="2000" dirty="0">
              <a:solidFill>
                <a:schemeClr val="accent2"/>
              </a:solidFill>
            </a:endParaRPr>
          </a:p>
        </p:txBody>
      </p:sp>
      <p:sp>
        <p:nvSpPr>
          <p:cNvPr id="4" name="Metin kutusu 3"/>
          <p:cNvSpPr txBox="1"/>
          <p:nvPr/>
        </p:nvSpPr>
        <p:spPr>
          <a:xfrm>
            <a:off x="3995936" y="764704"/>
            <a:ext cx="4896544" cy="707886"/>
          </a:xfrm>
          <a:prstGeom prst="rect">
            <a:avLst/>
          </a:prstGeom>
          <a:noFill/>
          <a:ln>
            <a:solidFill>
              <a:schemeClr val="accent1"/>
            </a:solidFill>
          </a:ln>
        </p:spPr>
        <p:txBody>
          <a:bodyPr wrap="square" rtlCol="0">
            <a:spAutoFit/>
          </a:bodyPr>
          <a:lstStyle/>
          <a:p>
            <a:r>
              <a:rPr lang="tr-TR" sz="2000" b="1" dirty="0">
                <a:solidFill>
                  <a:srgbClr val="7030A0"/>
                </a:solidFill>
              </a:rPr>
              <a:t>TEVKİFAT </a:t>
            </a:r>
            <a:r>
              <a:rPr lang="tr-TR" sz="2000" b="1" dirty="0" smtClean="0">
                <a:solidFill>
                  <a:srgbClr val="7030A0"/>
                </a:solidFill>
              </a:rPr>
              <a:t>SORUMLULARI Bölüm3.1.2</a:t>
            </a:r>
            <a:endParaRPr lang="tr-TR" sz="2000" b="1" dirty="0">
              <a:solidFill>
                <a:srgbClr val="7030A0"/>
              </a:solidFill>
            </a:endParaRPr>
          </a:p>
          <a:p>
            <a:r>
              <a:rPr lang="tr-TR" sz="2000" b="1" dirty="0" smtClean="0">
                <a:solidFill>
                  <a:srgbClr val="FF0000"/>
                </a:solidFill>
              </a:rPr>
              <a:t>KDV </a:t>
            </a:r>
            <a:r>
              <a:rPr lang="tr-TR" sz="2000" b="1" dirty="0">
                <a:solidFill>
                  <a:srgbClr val="FF0000"/>
                </a:solidFill>
              </a:rPr>
              <a:t>Mükellefleri, </a:t>
            </a:r>
            <a:r>
              <a:rPr lang="tr-TR" sz="2000" b="1" dirty="0" smtClean="0">
                <a:solidFill>
                  <a:srgbClr val="FF0000"/>
                </a:solidFill>
              </a:rPr>
              <a:t>Belirlenmiş Alıcılar</a:t>
            </a:r>
            <a:r>
              <a:rPr lang="tr-TR" sz="2000" dirty="0">
                <a:solidFill>
                  <a:srgbClr val="FF0000"/>
                </a:solidFill>
              </a:rPr>
              <a:t>	</a:t>
            </a:r>
          </a:p>
        </p:txBody>
      </p:sp>
      <p:graphicFrame>
        <p:nvGraphicFramePr>
          <p:cNvPr id="5" name="Tablo 4"/>
          <p:cNvGraphicFramePr>
            <a:graphicFrameLocks noGrp="1"/>
          </p:cNvGraphicFramePr>
          <p:nvPr>
            <p:extLst>
              <p:ext uri="{D42A27DB-BD31-4B8C-83A1-F6EECF244321}">
                <p14:modId xmlns:p14="http://schemas.microsoft.com/office/powerpoint/2010/main" val="3614386126"/>
              </p:ext>
            </p:extLst>
          </p:nvPr>
        </p:nvGraphicFramePr>
        <p:xfrm>
          <a:off x="140296" y="1628804"/>
          <a:ext cx="8648115" cy="4754880"/>
        </p:xfrm>
        <a:graphic>
          <a:graphicData uri="http://schemas.openxmlformats.org/drawingml/2006/table">
            <a:tbl>
              <a:tblPr firstRow="1" bandRow="1">
                <a:tableStyleId>{5C22544A-7EE6-4342-B048-85BDC9FD1C3A}</a:tableStyleId>
              </a:tblPr>
              <a:tblGrid>
                <a:gridCol w="6447928"/>
                <a:gridCol w="792088"/>
                <a:gridCol w="1408099"/>
              </a:tblGrid>
              <a:tr h="307670">
                <a:tc>
                  <a:txBody>
                    <a:bodyPr/>
                    <a:lstStyle/>
                    <a:p>
                      <a:r>
                        <a:rPr lang="tr-TR" sz="1800" b="1" dirty="0" smtClean="0">
                          <a:solidFill>
                            <a:schemeClr val="tx2"/>
                          </a:solidFill>
                        </a:rPr>
                        <a:t>Mal ve Hizmet Türü</a:t>
                      </a:r>
                      <a:endParaRPr lang="tr-TR" dirty="0">
                        <a:solidFill>
                          <a:schemeClr val="tx2"/>
                        </a:solidFill>
                      </a:endParaRPr>
                    </a:p>
                  </a:txBody>
                  <a:tcPr>
                    <a:solidFill>
                      <a:schemeClr val="bg2">
                        <a:lumMod val="60000"/>
                        <a:lumOff val="40000"/>
                      </a:schemeClr>
                    </a:solidFill>
                  </a:tcPr>
                </a:tc>
                <a:tc>
                  <a:txBody>
                    <a:bodyPr/>
                    <a:lstStyle/>
                    <a:p>
                      <a:r>
                        <a:rPr lang="tr-TR" dirty="0" smtClean="0">
                          <a:solidFill>
                            <a:schemeClr val="tx2"/>
                          </a:solidFill>
                        </a:rPr>
                        <a:t>Eski</a:t>
                      </a:r>
                      <a:endParaRPr lang="tr-TR" dirty="0">
                        <a:solidFill>
                          <a:schemeClr val="tx2"/>
                        </a:solidFill>
                      </a:endParaRPr>
                    </a:p>
                  </a:txBody>
                  <a:tcPr>
                    <a:solidFill>
                      <a:schemeClr val="bg2">
                        <a:lumMod val="60000"/>
                        <a:lumOff val="40000"/>
                      </a:schemeClr>
                    </a:solidFill>
                  </a:tcPr>
                </a:tc>
                <a:tc>
                  <a:txBody>
                    <a:bodyPr/>
                    <a:lstStyle/>
                    <a:p>
                      <a:r>
                        <a:rPr lang="tr-TR" dirty="0" smtClean="0">
                          <a:solidFill>
                            <a:schemeClr val="tx2"/>
                          </a:solidFill>
                        </a:rPr>
                        <a:t>01/05/2012</a:t>
                      </a:r>
                      <a:endParaRPr lang="tr-TR" dirty="0">
                        <a:solidFill>
                          <a:schemeClr val="tx2"/>
                        </a:solidFill>
                      </a:endParaRPr>
                    </a:p>
                  </a:txBody>
                  <a:tcPr>
                    <a:solidFill>
                      <a:schemeClr val="bg2">
                        <a:lumMod val="60000"/>
                        <a:lumOff val="40000"/>
                      </a:schemeClr>
                    </a:solidFill>
                  </a:tcPr>
                </a:tc>
              </a:tr>
              <a:tr h="307670">
                <a:tc>
                  <a:txBody>
                    <a:bodyPr/>
                    <a:lstStyle/>
                    <a:p>
                      <a:r>
                        <a:rPr lang="tr-TR" sz="1800" b="1" dirty="0" smtClean="0">
                          <a:solidFill>
                            <a:schemeClr val="tx1"/>
                          </a:solidFill>
                        </a:rPr>
                        <a:t>İşgücü temin hizmetleri </a:t>
                      </a:r>
                      <a:endParaRPr lang="tr-TR"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5/10</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9</a:t>
                      </a:r>
                      <a:r>
                        <a:rPr lang="tr-TR" b="1" smtClean="0">
                          <a:solidFill>
                            <a:schemeClr val="tx1"/>
                          </a:solidFill>
                        </a:rPr>
                        <a:t>/10</a:t>
                      </a:r>
                      <a:endParaRPr lang="tr-TR" b="1" dirty="0">
                        <a:solidFill>
                          <a:schemeClr val="tx1"/>
                        </a:solidFill>
                      </a:endParaRPr>
                    </a:p>
                  </a:txBody>
                  <a:tcPr>
                    <a:solidFill>
                      <a:schemeClr val="bg2">
                        <a:lumMod val="60000"/>
                        <a:lumOff val="40000"/>
                      </a:schemeClr>
                    </a:solidFill>
                  </a:tcPr>
                </a:tc>
              </a:tr>
              <a:tr h="307670">
                <a:tc>
                  <a:txBody>
                    <a:bodyPr/>
                    <a:lstStyle/>
                    <a:p>
                      <a:r>
                        <a:rPr lang="tr-TR" sz="1800" b="1" dirty="0" smtClean="0"/>
                        <a:t>Yapı denetim</a:t>
                      </a:r>
                      <a:r>
                        <a:rPr lang="tr-TR" sz="1800" b="1" baseline="0" dirty="0" smtClean="0"/>
                        <a:t> hizmetleri</a:t>
                      </a:r>
                      <a:endParaRPr lang="tr-TR"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5/10</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9/10</a:t>
                      </a:r>
                      <a:endParaRPr lang="tr-TR" b="1" dirty="0">
                        <a:solidFill>
                          <a:schemeClr val="tx1"/>
                        </a:solidFill>
                      </a:endParaRPr>
                    </a:p>
                  </a:txBody>
                  <a:tcPr>
                    <a:solidFill>
                      <a:schemeClr val="bg2">
                        <a:lumMod val="60000"/>
                        <a:lumOff val="40000"/>
                      </a:schemeClr>
                    </a:solidFill>
                  </a:tcPr>
                </a:tc>
              </a:tr>
              <a:tr h="307670">
                <a:tc>
                  <a:txBody>
                    <a:bodyPr/>
                    <a:lstStyle/>
                    <a:p>
                      <a:r>
                        <a:rPr lang="tr-TR" b="1" dirty="0" smtClean="0">
                          <a:solidFill>
                            <a:schemeClr val="tx1"/>
                          </a:solidFill>
                        </a:rPr>
                        <a:t>Fason Tekstil Konfeksiyon,</a:t>
                      </a:r>
                      <a:r>
                        <a:rPr lang="tr-TR" b="1" baseline="0" dirty="0" smtClean="0">
                          <a:solidFill>
                            <a:schemeClr val="tx1"/>
                          </a:solidFill>
                        </a:rPr>
                        <a:t> çanta, ayakkabı ve aracılık</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5/10</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5/10</a:t>
                      </a:r>
                      <a:endParaRPr lang="tr-TR" b="1" dirty="0">
                        <a:solidFill>
                          <a:schemeClr val="tx1"/>
                        </a:solidFill>
                      </a:endParaRPr>
                    </a:p>
                  </a:txBody>
                  <a:tcPr>
                    <a:solidFill>
                      <a:schemeClr val="bg2">
                        <a:lumMod val="60000"/>
                        <a:lumOff val="40000"/>
                      </a:schemeClr>
                    </a:solidFill>
                  </a:tcPr>
                </a:tc>
              </a:tr>
              <a:tr h="307670">
                <a:tc>
                  <a:txBody>
                    <a:bodyPr/>
                    <a:lstStyle/>
                    <a:p>
                      <a:r>
                        <a:rPr lang="tr-TR" b="1" dirty="0" smtClean="0">
                          <a:solidFill>
                            <a:schemeClr val="tx1"/>
                          </a:solidFill>
                        </a:rPr>
                        <a:t>Spor Kulüpleri</a:t>
                      </a:r>
                      <a:r>
                        <a:rPr lang="tr-TR" b="1" baseline="0" dirty="0" smtClean="0">
                          <a:solidFill>
                            <a:schemeClr val="tx1"/>
                          </a:solidFill>
                        </a:rPr>
                        <a:t> Yayın, Reklam ve İsim Hakları</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%100</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9/10</a:t>
                      </a:r>
                      <a:endParaRPr lang="tr-TR" b="1" dirty="0">
                        <a:solidFill>
                          <a:schemeClr val="tx1"/>
                        </a:solidFill>
                      </a:endParaRPr>
                    </a:p>
                  </a:txBody>
                  <a:tcPr>
                    <a:solidFill>
                      <a:schemeClr val="bg2">
                        <a:lumMod val="60000"/>
                        <a:lumOff val="40000"/>
                      </a:schemeClr>
                    </a:solidFill>
                  </a:tcPr>
                </a:tc>
              </a:tr>
              <a:tr h="307670">
                <a:tc>
                  <a:txBody>
                    <a:bodyPr/>
                    <a:lstStyle/>
                    <a:p>
                      <a:r>
                        <a:rPr lang="tr-TR" b="1" dirty="0" smtClean="0">
                          <a:solidFill>
                            <a:schemeClr val="tx1"/>
                          </a:solidFill>
                        </a:rPr>
                        <a:t>Temizlik ve Çevre Bakım Hizmetleri</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5/10</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7/10</a:t>
                      </a:r>
                      <a:endParaRPr lang="tr-TR" b="1" dirty="0">
                        <a:solidFill>
                          <a:schemeClr val="tx1"/>
                        </a:solidFill>
                      </a:endParaRPr>
                    </a:p>
                  </a:txBody>
                  <a:tcPr>
                    <a:solidFill>
                      <a:schemeClr val="bg2">
                        <a:lumMod val="60000"/>
                        <a:lumOff val="40000"/>
                      </a:schemeClr>
                    </a:solidFill>
                  </a:tcPr>
                </a:tc>
              </a:tr>
              <a:tr h="307670">
                <a:tc>
                  <a:txBody>
                    <a:bodyPr/>
                    <a:lstStyle/>
                    <a:p>
                      <a:r>
                        <a:rPr lang="tr-TR" b="1" dirty="0" smtClean="0">
                          <a:solidFill>
                            <a:schemeClr val="tx2"/>
                          </a:solidFill>
                        </a:rPr>
                        <a:t>Servis Taşımacılığı Hizmetleri</a:t>
                      </a:r>
                      <a:endParaRPr lang="tr-TR" b="1" dirty="0">
                        <a:solidFill>
                          <a:schemeClr val="tx2"/>
                        </a:solidFill>
                      </a:endParaRPr>
                    </a:p>
                  </a:txBody>
                  <a:tcPr>
                    <a:solidFill>
                      <a:schemeClr val="accent2">
                        <a:lumMod val="40000"/>
                        <a:lumOff val="60000"/>
                      </a:schemeClr>
                    </a:solidFill>
                  </a:tcPr>
                </a:tc>
                <a:tc>
                  <a:txBody>
                    <a:bodyPr/>
                    <a:lstStyle/>
                    <a:p>
                      <a:pPr algn="ctr"/>
                      <a:r>
                        <a:rPr lang="tr-TR" b="1" dirty="0" smtClean="0">
                          <a:solidFill>
                            <a:schemeClr val="tx2"/>
                          </a:solidFill>
                        </a:rPr>
                        <a:t>YENİ</a:t>
                      </a:r>
                      <a:endParaRPr lang="tr-TR" b="1" dirty="0">
                        <a:solidFill>
                          <a:schemeClr val="tx2"/>
                        </a:solidFill>
                      </a:endParaRPr>
                    </a:p>
                  </a:txBody>
                  <a:tcPr>
                    <a:solidFill>
                      <a:schemeClr val="accent2">
                        <a:lumMod val="40000"/>
                        <a:lumOff val="60000"/>
                      </a:schemeClr>
                    </a:solidFill>
                  </a:tcPr>
                </a:tc>
                <a:tc>
                  <a:txBody>
                    <a:bodyPr/>
                    <a:lstStyle/>
                    <a:p>
                      <a:pPr algn="ctr"/>
                      <a:r>
                        <a:rPr lang="tr-TR" b="1" dirty="0" smtClean="0">
                          <a:solidFill>
                            <a:schemeClr val="tx2"/>
                          </a:solidFill>
                        </a:rPr>
                        <a:t>5/10</a:t>
                      </a:r>
                      <a:endParaRPr lang="tr-TR" b="1" dirty="0">
                        <a:solidFill>
                          <a:schemeClr val="tx2"/>
                        </a:solidFill>
                      </a:endParaRPr>
                    </a:p>
                  </a:txBody>
                  <a:tcPr>
                    <a:solidFill>
                      <a:schemeClr val="accent2">
                        <a:lumMod val="40000"/>
                        <a:lumOff val="60000"/>
                      </a:schemeClr>
                    </a:solidFill>
                  </a:tcPr>
                </a:tc>
              </a:tr>
              <a:tr h="307670">
                <a:tc>
                  <a:txBody>
                    <a:bodyPr/>
                    <a:lstStyle/>
                    <a:p>
                      <a:r>
                        <a:rPr lang="tr-TR" b="1" dirty="0" smtClean="0">
                          <a:solidFill>
                            <a:schemeClr val="tx1"/>
                          </a:solidFill>
                        </a:rPr>
                        <a:t>Külçe Metal Teslimleri</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9/10</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7/10</a:t>
                      </a:r>
                      <a:endParaRPr lang="tr-TR" b="1" dirty="0">
                        <a:solidFill>
                          <a:schemeClr val="tx1"/>
                        </a:solidFill>
                      </a:endParaRPr>
                    </a:p>
                  </a:txBody>
                  <a:tcPr>
                    <a:solidFill>
                      <a:schemeClr val="bg2">
                        <a:lumMod val="60000"/>
                        <a:lumOff val="40000"/>
                      </a:schemeClr>
                    </a:solidFill>
                  </a:tcPr>
                </a:tc>
              </a:tr>
              <a:tr h="307670">
                <a:tc>
                  <a:txBody>
                    <a:bodyPr/>
                    <a:lstStyle/>
                    <a:p>
                      <a:r>
                        <a:rPr lang="tr-TR" b="1" dirty="0" smtClean="0">
                          <a:solidFill>
                            <a:schemeClr val="tx1"/>
                          </a:solidFill>
                        </a:rPr>
                        <a:t>Bakır, Çinko</a:t>
                      </a:r>
                      <a:r>
                        <a:rPr lang="tr-TR" b="1" baseline="0" dirty="0" smtClean="0">
                          <a:solidFill>
                            <a:schemeClr val="tx1"/>
                          </a:solidFill>
                        </a:rPr>
                        <a:t>, Alüminyum Ürünleri Teslimleri</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9/10</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7/10</a:t>
                      </a:r>
                      <a:endParaRPr lang="tr-TR" b="1" dirty="0">
                        <a:solidFill>
                          <a:schemeClr val="tx1"/>
                        </a:solidFill>
                      </a:endParaRPr>
                    </a:p>
                  </a:txBody>
                  <a:tcPr>
                    <a:solidFill>
                      <a:schemeClr val="bg2">
                        <a:lumMod val="60000"/>
                        <a:lumOff val="40000"/>
                      </a:schemeClr>
                    </a:solidFill>
                  </a:tcPr>
                </a:tc>
              </a:tr>
              <a:tr h="307670">
                <a:tc>
                  <a:txBody>
                    <a:bodyPr/>
                    <a:lstStyle/>
                    <a:p>
                      <a:r>
                        <a:rPr lang="tr-TR" b="1" dirty="0" smtClean="0">
                          <a:solidFill>
                            <a:schemeClr val="tx1"/>
                          </a:solidFill>
                        </a:rPr>
                        <a:t>Hurda ve Atık Teslimleri</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9/10</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9/10</a:t>
                      </a:r>
                      <a:endParaRPr lang="tr-TR" b="1" dirty="0">
                        <a:solidFill>
                          <a:schemeClr val="tx1"/>
                        </a:solidFill>
                      </a:endParaRPr>
                    </a:p>
                  </a:txBody>
                  <a:tcPr>
                    <a:solidFill>
                      <a:schemeClr val="bg2">
                        <a:lumMod val="60000"/>
                        <a:lumOff val="40000"/>
                      </a:schemeClr>
                    </a:solidFill>
                  </a:tcPr>
                </a:tc>
              </a:tr>
              <a:tr h="307670">
                <a:tc>
                  <a:txBody>
                    <a:bodyPr/>
                    <a:lstStyle/>
                    <a:p>
                      <a:r>
                        <a:rPr lang="tr-TR" b="1" dirty="0" smtClean="0">
                          <a:solidFill>
                            <a:schemeClr val="tx1"/>
                          </a:solidFill>
                        </a:rPr>
                        <a:t>Metal, plastik lastik</a:t>
                      </a:r>
                      <a:r>
                        <a:rPr lang="tr-TR" b="1" baseline="0" dirty="0" smtClean="0">
                          <a:solidFill>
                            <a:schemeClr val="tx1"/>
                          </a:solidFill>
                        </a:rPr>
                        <a:t> Kauçuk cam hurda ve atıkları</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9/10</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9/10</a:t>
                      </a:r>
                      <a:endParaRPr lang="tr-TR" b="1" dirty="0">
                        <a:solidFill>
                          <a:schemeClr val="tx1"/>
                        </a:solidFill>
                      </a:endParaRPr>
                    </a:p>
                  </a:txBody>
                  <a:tcPr>
                    <a:solidFill>
                      <a:schemeClr val="bg2">
                        <a:lumMod val="60000"/>
                        <a:lumOff val="40000"/>
                      </a:schemeClr>
                    </a:solidFill>
                  </a:tcPr>
                </a:tc>
              </a:tr>
              <a:tr h="307670">
                <a:tc>
                  <a:txBody>
                    <a:bodyPr/>
                    <a:lstStyle/>
                    <a:p>
                      <a:r>
                        <a:rPr lang="tr-TR" b="1" dirty="0" smtClean="0">
                          <a:solidFill>
                            <a:schemeClr val="tx1"/>
                          </a:solidFill>
                        </a:rPr>
                        <a:t>Pamuk</a:t>
                      </a:r>
                      <a:r>
                        <a:rPr lang="tr-TR" b="1" baseline="0" dirty="0" smtClean="0">
                          <a:solidFill>
                            <a:schemeClr val="tx1"/>
                          </a:solidFill>
                        </a:rPr>
                        <a:t>, Tiftik, Yün Yapağı, deri ve ham post teslimleri</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9/10</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9/10</a:t>
                      </a:r>
                      <a:endParaRPr lang="tr-TR" b="1" dirty="0">
                        <a:solidFill>
                          <a:schemeClr val="tx1"/>
                        </a:solidFill>
                      </a:endParaRPr>
                    </a:p>
                  </a:txBody>
                  <a:tcPr>
                    <a:solidFill>
                      <a:schemeClr val="bg2">
                        <a:lumMod val="60000"/>
                        <a:lumOff val="40000"/>
                      </a:schemeClr>
                    </a:solidFill>
                  </a:tcPr>
                </a:tc>
              </a:tr>
              <a:tr h="307670">
                <a:tc>
                  <a:txBody>
                    <a:bodyPr/>
                    <a:lstStyle/>
                    <a:p>
                      <a:r>
                        <a:rPr lang="tr-TR" b="1" dirty="0" smtClean="0">
                          <a:solidFill>
                            <a:schemeClr val="tx2"/>
                          </a:solidFill>
                        </a:rPr>
                        <a:t>Ağaç ve Orman Ürünleri Teslimleri</a:t>
                      </a:r>
                      <a:endParaRPr lang="tr-TR" b="1" dirty="0">
                        <a:solidFill>
                          <a:schemeClr val="tx2"/>
                        </a:solidFill>
                      </a:endParaRPr>
                    </a:p>
                  </a:txBody>
                  <a:tcPr>
                    <a:solidFill>
                      <a:schemeClr val="accent2">
                        <a:lumMod val="40000"/>
                        <a:lumOff val="60000"/>
                      </a:schemeClr>
                    </a:solidFill>
                  </a:tcPr>
                </a:tc>
                <a:tc>
                  <a:txBody>
                    <a:bodyPr/>
                    <a:lstStyle/>
                    <a:p>
                      <a:pPr algn="ctr"/>
                      <a:r>
                        <a:rPr lang="tr-TR" b="1" dirty="0" smtClean="0">
                          <a:solidFill>
                            <a:schemeClr val="tx2"/>
                          </a:solidFill>
                        </a:rPr>
                        <a:t>YENİ</a:t>
                      </a:r>
                      <a:endParaRPr lang="tr-TR" b="1" dirty="0">
                        <a:solidFill>
                          <a:schemeClr val="tx2"/>
                        </a:solidFill>
                      </a:endParaRPr>
                    </a:p>
                  </a:txBody>
                  <a:tcPr>
                    <a:solidFill>
                      <a:schemeClr val="accent2">
                        <a:lumMod val="40000"/>
                        <a:lumOff val="60000"/>
                      </a:schemeClr>
                    </a:solidFill>
                  </a:tcPr>
                </a:tc>
                <a:tc>
                  <a:txBody>
                    <a:bodyPr/>
                    <a:lstStyle/>
                    <a:p>
                      <a:pPr algn="ctr"/>
                      <a:r>
                        <a:rPr lang="tr-TR" b="1" dirty="0" smtClean="0">
                          <a:solidFill>
                            <a:schemeClr val="tx2"/>
                          </a:solidFill>
                        </a:rPr>
                        <a:t>9/10</a:t>
                      </a:r>
                      <a:endParaRPr lang="tr-TR" b="1" dirty="0">
                        <a:solidFill>
                          <a:schemeClr val="tx2"/>
                        </a:solidFill>
                      </a:endParaRPr>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4721246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44" y="146105"/>
            <a:ext cx="4824496" cy="648072"/>
          </a:xfrm>
        </p:spPr>
        <p:txBody>
          <a:bodyPr>
            <a:noAutofit/>
          </a:bodyPr>
          <a:lstStyle/>
          <a:p>
            <a:pPr algn="ctr"/>
            <a:r>
              <a:rPr lang="tr-TR" sz="2000" u="sng" dirty="0" smtClean="0">
                <a:solidFill>
                  <a:schemeClr val="accent2"/>
                </a:solidFill>
              </a:rPr>
              <a:t>KISMİ </a:t>
            </a:r>
            <a:r>
              <a:rPr lang="tr-TR" sz="2000" u="sng" dirty="0" err="1" smtClean="0">
                <a:solidFill>
                  <a:schemeClr val="accent2"/>
                </a:solidFill>
              </a:rPr>
              <a:t>tevkifata</a:t>
            </a:r>
            <a:r>
              <a:rPr lang="tr-TR" sz="2000" u="sng" dirty="0" smtClean="0">
                <a:solidFill>
                  <a:schemeClr val="accent2"/>
                </a:solidFill>
              </a:rPr>
              <a:t> tabi işlemler</a:t>
            </a:r>
            <a:endParaRPr lang="tr-TR" sz="2000" dirty="0">
              <a:solidFill>
                <a:schemeClr val="accent2"/>
              </a:solidFill>
            </a:endParaRPr>
          </a:p>
        </p:txBody>
      </p:sp>
      <p:sp>
        <p:nvSpPr>
          <p:cNvPr id="4" name="Metin kutusu 3"/>
          <p:cNvSpPr txBox="1"/>
          <p:nvPr/>
        </p:nvSpPr>
        <p:spPr>
          <a:xfrm>
            <a:off x="3131840" y="1112957"/>
            <a:ext cx="4896544" cy="830997"/>
          </a:xfrm>
          <a:prstGeom prst="rect">
            <a:avLst/>
          </a:prstGeom>
          <a:noFill/>
          <a:ln>
            <a:solidFill>
              <a:schemeClr val="accent1"/>
            </a:solidFill>
          </a:ln>
        </p:spPr>
        <p:txBody>
          <a:bodyPr wrap="square" rtlCol="0">
            <a:spAutoFit/>
          </a:bodyPr>
          <a:lstStyle/>
          <a:p>
            <a:r>
              <a:rPr lang="tr-TR" sz="2000" b="1" dirty="0">
                <a:solidFill>
                  <a:srgbClr val="7030A0"/>
                </a:solidFill>
              </a:rPr>
              <a:t>TEVKİFAT </a:t>
            </a:r>
            <a:r>
              <a:rPr lang="tr-TR" sz="2000" b="1" dirty="0" smtClean="0">
                <a:solidFill>
                  <a:srgbClr val="7030A0"/>
                </a:solidFill>
              </a:rPr>
              <a:t>SORUMLULARI Bölüm3.1.2</a:t>
            </a:r>
            <a:endParaRPr lang="tr-TR" sz="2000" b="1" dirty="0">
              <a:solidFill>
                <a:srgbClr val="7030A0"/>
              </a:solidFill>
            </a:endParaRPr>
          </a:p>
          <a:p>
            <a:r>
              <a:rPr lang="tr-TR" sz="2800" b="1" dirty="0" smtClean="0">
                <a:solidFill>
                  <a:srgbClr val="FF0000"/>
                </a:solidFill>
              </a:rPr>
              <a:t>Belirlenmiş Alıcılar</a:t>
            </a:r>
            <a:r>
              <a:rPr lang="tr-TR" sz="2000" dirty="0">
                <a:solidFill>
                  <a:srgbClr val="FF0000"/>
                </a:solidFill>
              </a:rPr>
              <a:t>	</a:t>
            </a:r>
          </a:p>
        </p:txBody>
      </p:sp>
      <p:graphicFrame>
        <p:nvGraphicFramePr>
          <p:cNvPr id="5" name="Tablo 4"/>
          <p:cNvGraphicFramePr>
            <a:graphicFrameLocks noGrp="1"/>
          </p:cNvGraphicFramePr>
          <p:nvPr>
            <p:extLst>
              <p:ext uri="{D42A27DB-BD31-4B8C-83A1-F6EECF244321}">
                <p14:modId xmlns:p14="http://schemas.microsoft.com/office/powerpoint/2010/main" val="991477634"/>
              </p:ext>
            </p:extLst>
          </p:nvPr>
        </p:nvGraphicFramePr>
        <p:xfrm>
          <a:off x="241701" y="2348880"/>
          <a:ext cx="8648115" cy="3456378"/>
        </p:xfrm>
        <a:graphic>
          <a:graphicData uri="http://schemas.openxmlformats.org/drawingml/2006/table">
            <a:tbl>
              <a:tblPr firstRow="1" bandRow="1">
                <a:tableStyleId>{5C22544A-7EE6-4342-B048-85BDC9FD1C3A}</a:tableStyleId>
              </a:tblPr>
              <a:tblGrid>
                <a:gridCol w="6447928"/>
                <a:gridCol w="792088"/>
                <a:gridCol w="1408099"/>
              </a:tblGrid>
              <a:tr h="576063">
                <a:tc>
                  <a:txBody>
                    <a:bodyPr/>
                    <a:lstStyle/>
                    <a:p>
                      <a:r>
                        <a:rPr lang="tr-TR" sz="1800" b="1" dirty="0" smtClean="0">
                          <a:solidFill>
                            <a:schemeClr val="tx2"/>
                          </a:solidFill>
                        </a:rPr>
                        <a:t>Mal ve Hizmet Türü</a:t>
                      </a:r>
                      <a:endParaRPr lang="tr-TR" dirty="0">
                        <a:solidFill>
                          <a:schemeClr val="tx2"/>
                        </a:solidFill>
                      </a:endParaRPr>
                    </a:p>
                  </a:txBody>
                  <a:tcPr>
                    <a:solidFill>
                      <a:schemeClr val="bg2">
                        <a:lumMod val="60000"/>
                        <a:lumOff val="40000"/>
                      </a:schemeClr>
                    </a:solidFill>
                  </a:tcPr>
                </a:tc>
                <a:tc>
                  <a:txBody>
                    <a:bodyPr/>
                    <a:lstStyle/>
                    <a:p>
                      <a:r>
                        <a:rPr lang="tr-TR" dirty="0" smtClean="0">
                          <a:solidFill>
                            <a:schemeClr val="tx2"/>
                          </a:solidFill>
                        </a:rPr>
                        <a:t>Eski</a:t>
                      </a:r>
                      <a:endParaRPr lang="tr-TR" dirty="0">
                        <a:solidFill>
                          <a:schemeClr val="tx2"/>
                        </a:solidFill>
                      </a:endParaRPr>
                    </a:p>
                  </a:txBody>
                  <a:tcPr>
                    <a:solidFill>
                      <a:schemeClr val="bg2">
                        <a:lumMod val="60000"/>
                        <a:lumOff val="40000"/>
                      </a:schemeClr>
                    </a:solidFill>
                  </a:tcPr>
                </a:tc>
                <a:tc>
                  <a:txBody>
                    <a:bodyPr/>
                    <a:lstStyle/>
                    <a:p>
                      <a:r>
                        <a:rPr lang="tr-TR" dirty="0" smtClean="0">
                          <a:solidFill>
                            <a:schemeClr val="tx2"/>
                          </a:solidFill>
                        </a:rPr>
                        <a:t>01/05/2012</a:t>
                      </a:r>
                      <a:endParaRPr lang="tr-TR" dirty="0">
                        <a:solidFill>
                          <a:schemeClr val="tx2"/>
                        </a:solidFill>
                      </a:endParaRPr>
                    </a:p>
                  </a:txBody>
                  <a:tcPr>
                    <a:solidFill>
                      <a:schemeClr val="bg2">
                        <a:lumMod val="60000"/>
                        <a:lumOff val="40000"/>
                      </a:schemeClr>
                    </a:solidFill>
                  </a:tcPr>
                </a:tc>
              </a:tr>
              <a:tr h="576063">
                <a:tc>
                  <a:txBody>
                    <a:bodyPr/>
                    <a:lstStyle/>
                    <a:p>
                      <a:r>
                        <a:rPr lang="tr-TR" b="1" dirty="0" smtClean="0">
                          <a:solidFill>
                            <a:schemeClr val="tx1"/>
                          </a:solidFill>
                        </a:rPr>
                        <a:t>Yapım İşleri </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1/6</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2/10</a:t>
                      </a:r>
                      <a:endParaRPr lang="tr-TR" b="1" dirty="0">
                        <a:solidFill>
                          <a:schemeClr val="tx1"/>
                        </a:solidFill>
                      </a:endParaRPr>
                    </a:p>
                  </a:txBody>
                  <a:tcPr>
                    <a:solidFill>
                      <a:schemeClr val="bg2">
                        <a:lumMod val="60000"/>
                        <a:lumOff val="40000"/>
                      </a:schemeClr>
                    </a:solidFill>
                  </a:tcPr>
                </a:tc>
              </a:tr>
              <a:tr h="576063">
                <a:tc>
                  <a:txBody>
                    <a:bodyPr/>
                    <a:lstStyle/>
                    <a:p>
                      <a:r>
                        <a:rPr lang="tr-TR" b="1" dirty="0" smtClean="0">
                          <a:solidFill>
                            <a:schemeClr val="tx1"/>
                          </a:solidFill>
                        </a:rPr>
                        <a:t>Etüt, Proje, Danışmanlık</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1/6</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9/10</a:t>
                      </a:r>
                      <a:endParaRPr lang="tr-TR" b="1" dirty="0">
                        <a:solidFill>
                          <a:schemeClr val="tx1"/>
                        </a:solidFill>
                      </a:endParaRPr>
                    </a:p>
                  </a:txBody>
                  <a:tcPr>
                    <a:solidFill>
                      <a:schemeClr val="bg2">
                        <a:lumMod val="60000"/>
                        <a:lumOff val="40000"/>
                      </a:schemeClr>
                    </a:solidFill>
                  </a:tcPr>
                </a:tc>
              </a:tr>
              <a:tr h="576063">
                <a:tc>
                  <a:txBody>
                    <a:bodyPr/>
                    <a:lstStyle/>
                    <a:p>
                      <a:r>
                        <a:rPr lang="tr-TR" b="1" dirty="0" smtClean="0">
                          <a:solidFill>
                            <a:schemeClr val="tx1"/>
                          </a:solidFill>
                        </a:rPr>
                        <a:t>Makine, Teçhizat, Demirbaş ve Taşıtlar</a:t>
                      </a:r>
                      <a:r>
                        <a:rPr lang="tr-TR" b="1" baseline="0" dirty="0" smtClean="0">
                          <a:solidFill>
                            <a:schemeClr val="tx1"/>
                          </a:solidFill>
                        </a:rPr>
                        <a:t> Bakım Onarım</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1/3</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5/10</a:t>
                      </a:r>
                      <a:endParaRPr lang="tr-TR" b="1" dirty="0">
                        <a:solidFill>
                          <a:schemeClr val="tx1"/>
                        </a:solidFill>
                      </a:endParaRPr>
                    </a:p>
                  </a:txBody>
                  <a:tcPr>
                    <a:solidFill>
                      <a:schemeClr val="bg2">
                        <a:lumMod val="60000"/>
                        <a:lumOff val="40000"/>
                      </a:schemeClr>
                    </a:solidFill>
                  </a:tcPr>
                </a:tc>
              </a:tr>
              <a:tr h="576063">
                <a:tc>
                  <a:txBody>
                    <a:bodyPr/>
                    <a:lstStyle/>
                    <a:p>
                      <a:r>
                        <a:rPr lang="tr-TR" b="1" dirty="0" smtClean="0">
                          <a:solidFill>
                            <a:schemeClr val="tx1"/>
                          </a:solidFill>
                        </a:rPr>
                        <a:t>Yemek Servisi ve Organizasyon Hizmetleri</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5/10</a:t>
                      </a:r>
                      <a:endParaRPr lang="tr-TR" b="1" dirty="0">
                        <a:solidFill>
                          <a:schemeClr val="tx1"/>
                        </a:solidFill>
                      </a:endParaRPr>
                    </a:p>
                  </a:txBody>
                  <a:tcPr>
                    <a:solidFill>
                      <a:schemeClr val="bg2">
                        <a:lumMod val="60000"/>
                        <a:lumOff val="40000"/>
                      </a:schemeClr>
                    </a:solidFill>
                  </a:tcPr>
                </a:tc>
                <a:tc>
                  <a:txBody>
                    <a:bodyPr/>
                    <a:lstStyle/>
                    <a:p>
                      <a:pPr algn="ctr"/>
                      <a:r>
                        <a:rPr lang="tr-TR" b="1" dirty="0" smtClean="0">
                          <a:solidFill>
                            <a:schemeClr val="tx1"/>
                          </a:solidFill>
                        </a:rPr>
                        <a:t>5/10</a:t>
                      </a:r>
                      <a:endParaRPr lang="tr-TR" b="1" dirty="0">
                        <a:solidFill>
                          <a:schemeClr val="tx1"/>
                        </a:solidFill>
                      </a:endParaRPr>
                    </a:p>
                  </a:txBody>
                  <a:tcPr>
                    <a:solidFill>
                      <a:schemeClr val="bg2">
                        <a:lumMod val="60000"/>
                        <a:lumOff val="40000"/>
                      </a:schemeClr>
                    </a:solidFill>
                  </a:tcPr>
                </a:tc>
              </a:tr>
              <a:tr h="576063">
                <a:tc>
                  <a:txBody>
                    <a:bodyPr/>
                    <a:lstStyle/>
                    <a:p>
                      <a:r>
                        <a:rPr lang="tr-TR" b="1" dirty="0" smtClean="0">
                          <a:solidFill>
                            <a:schemeClr val="tx2"/>
                          </a:solidFill>
                        </a:rPr>
                        <a:t>Her Türlü Baskı ve Basım Hizmetleri</a:t>
                      </a:r>
                      <a:endParaRPr lang="tr-TR" b="1" dirty="0">
                        <a:solidFill>
                          <a:schemeClr val="tx2"/>
                        </a:solidFill>
                      </a:endParaRPr>
                    </a:p>
                  </a:txBody>
                  <a:tcPr>
                    <a:solidFill>
                      <a:schemeClr val="accent2">
                        <a:lumMod val="40000"/>
                        <a:lumOff val="60000"/>
                      </a:schemeClr>
                    </a:solidFill>
                  </a:tcPr>
                </a:tc>
                <a:tc>
                  <a:txBody>
                    <a:bodyPr/>
                    <a:lstStyle/>
                    <a:p>
                      <a:pPr algn="ctr"/>
                      <a:r>
                        <a:rPr lang="tr-TR" b="1" dirty="0" smtClean="0">
                          <a:solidFill>
                            <a:schemeClr val="tx2"/>
                          </a:solidFill>
                        </a:rPr>
                        <a:t>YENİ</a:t>
                      </a:r>
                      <a:endParaRPr lang="tr-TR" b="1" dirty="0">
                        <a:solidFill>
                          <a:schemeClr val="tx2"/>
                        </a:solidFill>
                      </a:endParaRPr>
                    </a:p>
                  </a:txBody>
                  <a:tcPr>
                    <a:solidFill>
                      <a:schemeClr val="accent2">
                        <a:lumMod val="40000"/>
                        <a:lumOff val="60000"/>
                      </a:schemeClr>
                    </a:solidFill>
                  </a:tcPr>
                </a:tc>
                <a:tc>
                  <a:txBody>
                    <a:bodyPr/>
                    <a:lstStyle/>
                    <a:p>
                      <a:pPr algn="ctr"/>
                      <a:r>
                        <a:rPr lang="tr-TR" b="1" dirty="0" smtClean="0">
                          <a:solidFill>
                            <a:schemeClr val="tx2"/>
                          </a:solidFill>
                        </a:rPr>
                        <a:t>5/10</a:t>
                      </a:r>
                      <a:endParaRPr lang="tr-TR" b="1" dirty="0">
                        <a:solidFill>
                          <a:schemeClr val="tx2"/>
                        </a:solidFill>
                      </a:endParaRPr>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2651228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618" y="27790"/>
            <a:ext cx="8660837" cy="788640"/>
          </a:xfrm>
        </p:spPr>
        <p:txBody>
          <a:bodyPr/>
          <a:lstStyle/>
          <a:p>
            <a:pPr algn="ctr"/>
            <a:r>
              <a:rPr lang="tr-TR" dirty="0" smtClean="0"/>
              <a:t>SUNU PLANI</a:t>
            </a:r>
            <a:endParaRPr lang="tr-TR" dirty="0"/>
          </a:p>
        </p:txBody>
      </p:sp>
      <p:sp>
        <p:nvSpPr>
          <p:cNvPr id="4" name="Metin kutusu 3"/>
          <p:cNvSpPr txBox="1"/>
          <p:nvPr/>
        </p:nvSpPr>
        <p:spPr>
          <a:xfrm>
            <a:off x="406751" y="1700808"/>
            <a:ext cx="7848872" cy="369332"/>
          </a:xfrm>
          <a:prstGeom prst="rect">
            <a:avLst/>
          </a:prstGeom>
          <a:noFill/>
        </p:spPr>
        <p:txBody>
          <a:bodyPr wrap="square" rtlCol="0">
            <a:spAutoFit/>
          </a:bodyPr>
          <a:lstStyle/>
          <a:p>
            <a:r>
              <a:rPr lang="tr-TR" b="1" dirty="0" smtClean="0">
                <a:solidFill>
                  <a:srgbClr val="00B050"/>
                </a:solidFill>
              </a:rPr>
              <a:t>I- </a:t>
            </a:r>
            <a:r>
              <a:rPr lang="tr-TR" b="1" dirty="0" smtClean="0"/>
              <a:t>GENEL AÇIKLAMALAR</a:t>
            </a:r>
          </a:p>
        </p:txBody>
      </p:sp>
      <p:sp>
        <p:nvSpPr>
          <p:cNvPr id="5" name="Dikdörtgen 4"/>
          <p:cNvSpPr/>
          <p:nvPr/>
        </p:nvSpPr>
        <p:spPr>
          <a:xfrm>
            <a:off x="244588" y="2852936"/>
            <a:ext cx="8424936" cy="923330"/>
          </a:xfrm>
          <a:prstGeom prst="rect">
            <a:avLst/>
          </a:prstGeom>
        </p:spPr>
        <p:txBody>
          <a:bodyPr wrap="square">
            <a:spAutoFit/>
          </a:bodyPr>
          <a:lstStyle/>
          <a:p>
            <a:r>
              <a:rPr lang="tr-TR" dirty="0" smtClean="0">
                <a:solidFill>
                  <a:srgbClr val="00B050"/>
                </a:solidFill>
              </a:rPr>
              <a:t>II.</a:t>
            </a:r>
            <a:r>
              <a:rPr lang="tr-TR" b="1" dirty="0" smtClean="0">
                <a:solidFill>
                  <a:srgbClr val="00B050"/>
                </a:solidFill>
              </a:rPr>
              <a:t>KAPSAM</a:t>
            </a:r>
            <a:r>
              <a:rPr lang="tr-TR" b="1" dirty="0">
                <a:solidFill>
                  <a:srgbClr val="00B050"/>
                </a:solidFill>
              </a:rPr>
              <a:t>, UYGULAMA </a:t>
            </a:r>
            <a:r>
              <a:rPr lang="tr-TR" b="1" dirty="0" smtClean="0">
                <a:solidFill>
                  <a:srgbClr val="00B050"/>
                </a:solidFill>
              </a:rPr>
              <a:t>ESASLARI </a:t>
            </a:r>
            <a:r>
              <a:rPr lang="tr-TR" b="1" dirty="0">
                <a:solidFill>
                  <a:srgbClr val="00B050"/>
                </a:solidFill>
              </a:rPr>
              <a:t>VE ÖZELLİKLİ DURUMLAR  </a:t>
            </a:r>
          </a:p>
          <a:p>
            <a:r>
              <a:rPr lang="tr-TR" dirty="0"/>
              <a:t>		Esnaf ,</a:t>
            </a:r>
            <a:r>
              <a:rPr lang="tr-TR" dirty="0" smtClean="0"/>
              <a:t> </a:t>
            </a:r>
            <a:r>
              <a:rPr lang="tr-TR" dirty="0"/>
              <a:t>Tacir ve Tüketiciler</a:t>
            </a:r>
          </a:p>
          <a:p>
            <a:r>
              <a:rPr lang="tr-TR" dirty="0"/>
              <a:t>		S.M. Mali Müşavirler</a:t>
            </a:r>
          </a:p>
        </p:txBody>
      </p:sp>
      <p:sp>
        <p:nvSpPr>
          <p:cNvPr id="6" name="Dikdörtgen 5"/>
          <p:cNvSpPr/>
          <p:nvPr/>
        </p:nvSpPr>
        <p:spPr>
          <a:xfrm>
            <a:off x="402468" y="4581128"/>
            <a:ext cx="8267056" cy="646331"/>
          </a:xfrm>
          <a:prstGeom prst="rect">
            <a:avLst/>
          </a:prstGeom>
        </p:spPr>
        <p:txBody>
          <a:bodyPr wrap="square">
            <a:spAutoFit/>
          </a:bodyPr>
          <a:lstStyle/>
          <a:p>
            <a:r>
              <a:rPr lang="tr-TR" dirty="0" smtClean="0"/>
              <a:t>III. </a:t>
            </a:r>
            <a:r>
              <a:rPr lang="tr-TR" b="1" dirty="0">
                <a:solidFill>
                  <a:srgbClr val="0070C0"/>
                </a:solidFill>
              </a:rPr>
              <a:t>B</a:t>
            </a:r>
            <a:r>
              <a:rPr lang="tr-TR" b="1" dirty="0" smtClean="0">
                <a:solidFill>
                  <a:srgbClr val="0070C0"/>
                </a:solidFill>
              </a:rPr>
              <a:t>EYANNAMELER </a:t>
            </a:r>
            <a:r>
              <a:rPr lang="tr-TR" b="1" dirty="0">
                <a:solidFill>
                  <a:srgbClr val="0070C0"/>
                </a:solidFill>
              </a:rPr>
              <a:t>VE KDV İADELERİNE İLİŞKİN  DÜZENLEMELER </a:t>
            </a:r>
            <a:r>
              <a:rPr lang="tr-TR" dirty="0"/>
              <a:t>		S.M. Mali Müşavirler</a:t>
            </a:r>
          </a:p>
        </p:txBody>
      </p:sp>
    </p:spTree>
    <p:extLst>
      <p:ext uri="{BB962C8B-B14F-4D97-AF65-F5344CB8AC3E}">
        <p14:creationId xmlns:p14="http://schemas.microsoft.com/office/powerpoint/2010/main" val="23190055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7544" y="146105"/>
            <a:ext cx="4824496" cy="648072"/>
          </a:xfrm>
        </p:spPr>
        <p:txBody>
          <a:bodyPr>
            <a:noAutofit/>
          </a:bodyPr>
          <a:lstStyle/>
          <a:p>
            <a:pPr algn="ctr"/>
            <a:r>
              <a:rPr lang="tr-TR" sz="2000" u="sng" dirty="0" smtClean="0">
                <a:solidFill>
                  <a:schemeClr val="accent2"/>
                </a:solidFill>
              </a:rPr>
              <a:t>KISMİ </a:t>
            </a:r>
            <a:r>
              <a:rPr lang="tr-TR" sz="2000" u="sng" dirty="0" err="1" smtClean="0">
                <a:solidFill>
                  <a:schemeClr val="accent2"/>
                </a:solidFill>
              </a:rPr>
              <a:t>tevkifata</a:t>
            </a:r>
            <a:r>
              <a:rPr lang="tr-TR" sz="2000" u="sng" dirty="0" smtClean="0">
                <a:solidFill>
                  <a:schemeClr val="accent2"/>
                </a:solidFill>
              </a:rPr>
              <a:t> tabi işlemler</a:t>
            </a:r>
            <a:endParaRPr lang="tr-TR" sz="2000" dirty="0">
              <a:solidFill>
                <a:schemeClr val="accent2"/>
              </a:solidFill>
            </a:endParaRPr>
          </a:p>
        </p:txBody>
      </p:sp>
      <p:sp>
        <p:nvSpPr>
          <p:cNvPr id="4" name="Metin kutusu 3"/>
          <p:cNvSpPr txBox="1"/>
          <p:nvPr/>
        </p:nvSpPr>
        <p:spPr>
          <a:xfrm>
            <a:off x="3131840" y="1112957"/>
            <a:ext cx="4896544" cy="830997"/>
          </a:xfrm>
          <a:prstGeom prst="rect">
            <a:avLst/>
          </a:prstGeom>
          <a:noFill/>
          <a:ln>
            <a:solidFill>
              <a:schemeClr val="accent1"/>
            </a:solidFill>
          </a:ln>
        </p:spPr>
        <p:txBody>
          <a:bodyPr wrap="square" rtlCol="0">
            <a:spAutoFit/>
          </a:bodyPr>
          <a:lstStyle/>
          <a:p>
            <a:r>
              <a:rPr lang="tr-TR" sz="2000" b="1" dirty="0">
                <a:solidFill>
                  <a:srgbClr val="7030A0"/>
                </a:solidFill>
              </a:rPr>
              <a:t>TEVKİFAT </a:t>
            </a:r>
            <a:r>
              <a:rPr lang="tr-TR" sz="2000" b="1" dirty="0" smtClean="0">
                <a:solidFill>
                  <a:srgbClr val="7030A0"/>
                </a:solidFill>
              </a:rPr>
              <a:t>SORUMLULARI Bölüm3.1.2</a:t>
            </a:r>
            <a:endParaRPr lang="tr-TR" sz="2000" b="1" dirty="0">
              <a:solidFill>
                <a:srgbClr val="7030A0"/>
              </a:solidFill>
            </a:endParaRPr>
          </a:p>
          <a:p>
            <a:r>
              <a:rPr lang="tr-TR" sz="2800" b="1" dirty="0" smtClean="0">
                <a:solidFill>
                  <a:srgbClr val="FF0000"/>
                </a:solidFill>
              </a:rPr>
              <a:t>KDV MÜKELLEFLERİ</a:t>
            </a:r>
            <a:r>
              <a:rPr lang="tr-TR" sz="2000" dirty="0">
                <a:solidFill>
                  <a:srgbClr val="FF0000"/>
                </a:solidFill>
              </a:rPr>
              <a:t>	</a:t>
            </a:r>
          </a:p>
        </p:txBody>
      </p:sp>
      <p:graphicFrame>
        <p:nvGraphicFramePr>
          <p:cNvPr id="5" name="Tablo 4"/>
          <p:cNvGraphicFramePr>
            <a:graphicFrameLocks noGrp="1"/>
          </p:cNvGraphicFramePr>
          <p:nvPr>
            <p:extLst>
              <p:ext uri="{D42A27DB-BD31-4B8C-83A1-F6EECF244321}">
                <p14:modId xmlns:p14="http://schemas.microsoft.com/office/powerpoint/2010/main" val="3249407753"/>
              </p:ext>
            </p:extLst>
          </p:nvPr>
        </p:nvGraphicFramePr>
        <p:xfrm>
          <a:off x="241701" y="2348880"/>
          <a:ext cx="8648115" cy="1152126"/>
        </p:xfrm>
        <a:graphic>
          <a:graphicData uri="http://schemas.openxmlformats.org/drawingml/2006/table">
            <a:tbl>
              <a:tblPr firstRow="1" bandRow="1">
                <a:tableStyleId>{5C22544A-7EE6-4342-B048-85BDC9FD1C3A}</a:tableStyleId>
              </a:tblPr>
              <a:tblGrid>
                <a:gridCol w="6447928"/>
                <a:gridCol w="792088"/>
                <a:gridCol w="1408099"/>
              </a:tblGrid>
              <a:tr h="576063">
                <a:tc>
                  <a:txBody>
                    <a:bodyPr/>
                    <a:lstStyle/>
                    <a:p>
                      <a:r>
                        <a:rPr lang="tr-TR" sz="1800" b="1" dirty="0" smtClean="0">
                          <a:solidFill>
                            <a:schemeClr val="tx1"/>
                          </a:solidFill>
                        </a:rPr>
                        <a:t>Mal ve Hizmet Türü</a:t>
                      </a:r>
                      <a:endParaRPr lang="tr-TR" dirty="0">
                        <a:solidFill>
                          <a:schemeClr val="tx1"/>
                        </a:solidFill>
                      </a:endParaRPr>
                    </a:p>
                  </a:txBody>
                  <a:tcPr>
                    <a:solidFill>
                      <a:schemeClr val="bg2">
                        <a:lumMod val="60000"/>
                        <a:lumOff val="40000"/>
                      </a:schemeClr>
                    </a:solidFill>
                  </a:tcPr>
                </a:tc>
                <a:tc>
                  <a:txBody>
                    <a:bodyPr/>
                    <a:lstStyle/>
                    <a:p>
                      <a:r>
                        <a:rPr lang="tr-TR" dirty="0" smtClean="0">
                          <a:solidFill>
                            <a:schemeClr val="tx1"/>
                          </a:solidFill>
                        </a:rPr>
                        <a:t>Eski</a:t>
                      </a:r>
                      <a:endParaRPr lang="tr-TR" dirty="0">
                        <a:solidFill>
                          <a:schemeClr val="tx1"/>
                        </a:solidFill>
                      </a:endParaRPr>
                    </a:p>
                  </a:txBody>
                  <a:tcPr>
                    <a:solidFill>
                      <a:schemeClr val="bg2">
                        <a:lumMod val="60000"/>
                        <a:lumOff val="40000"/>
                      </a:schemeClr>
                    </a:solidFill>
                  </a:tcPr>
                </a:tc>
                <a:tc>
                  <a:txBody>
                    <a:bodyPr/>
                    <a:lstStyle/>
                    <a:p>
                      <a:r>
                        <a:rPr lang="tr-TR" dirty="0" smtClean="0">
                          <a:solidFill>
                            <a:schemeClr val="tx1"/>
                          </a:solidFill>
                        </a:rPr>
                        <a:t>01/05/2012</a:t>
                      </a:r>
                      <a:endParaRPr lang="tr-TR" dirty="0">
                        <a:solidFill>
                          <a:schemeClr val="tx1"/>
                        </a:solidFill>
                      </a:endParaRPr>
                    </a:p>
                  </a:txBody>
                  <a:tcPr>
                    <a:solidFill>
                      <a:schemeClr val="bg2">
                        <a:lumMod val="60000"/>
                        <a:lumOff val="40000"/>
                      </a:schemeClr>
                    </a:solidFill>
                  </a:tcPr>
                </a:tc>
              </a:tr>
              <a:tr h="576063">
                <a:tc>
                  <a:txBody>
                    <a:bodyPr/>
                    <a:lstStyle/>
                    <a:p>
                      <a:r>
                        <a:rPr lang="tr-TR" b="1" dirty="0" smtClean="0">
                          <a:solidFill>
                            <a:schemeClr val="tx2"/>
                          </a:solidFill>
                        </a:rPr>
                        <a:t>Turistik Mağazalara</a:t>
                      </a:r>
                      <a:r>
                        <a:rPr lang="tr-TR" b="1" baseline="0" dirty="0" smtClean="0">
                          <a:solidFill>
                            <a:schemeClr val="tx2"/>
                          </a:solidFill>
                        </a:rPr>
                        <a:t> Verilen Müşteri Bulma Hizmetleri</a:t>
                      </a:r>
                      <a:endParaRPr lang="tr-TR" b="1" dirty="0">
                        <a:solidFill>
                          <a:schemeClr val="tx2"/>
                        </a:solidFill>
                      </a:endParaRPr>
                    </a:p>
                  </a:txBody>
                  <a:tcPr>
                    <a:solidFill>
                      <a:schemeClr val="accent2">
                        <a:lumMod val="40000"/>
                        <a:lumOff val="60000"/>
                      </a:schemeClr>
                    </a:solidFill>
                  </a:tcPr>
                </a:tc>
                <a:tc>
                  <a:txBody>
                    <a:bodyPr/>
                    <a:lstStyle/>
                    <a:p>
                      <a:pPr algn="ctr"/>
                      <a:r>
                        <a:rPr lang="tr-TR" b="1" dirty="0" smtClean="0">
                          <a:solidFill>
                            <a:schemeClr val="tx2"/>
                          </a:solidFill>
                        </a:rPr>
                        <a:t>YENİ</a:t>
                      </a:r>
                      <a:endParaRPr lang="tr-TR" b="1" dirty="0">
                        <a:solidFill>
                          <a:schemeClr val="tx2"/>
                        </a:solidFill>
                      </a:endParaRPr>
                    </a:p>
                  </a:txBody>
                  <a:tcPr>
                    <a:solidFill>
                      <a:schemeClr val="accent2">
                        <a:lumMod val="40000"/>
                        <a:lumOff val="60000"/>
                      </a:schemeClr>
                    </a:solidFill>
                  </a:tcPr>
                </a:tc>
                <a:tc>
                  <a:txBody>
                    <a:bodyPr/>
                    <a:lstStyle/>
                    <a:p>
                      <a:pPr algn="ctr"/>
                      <a:r>
                        <a:rPr lang="tr-TR" b="1" dirty="0" smtClean="0">
                          <a:solidFill>
                            <a:schemeClr val="tx2"/>
                          </a:solidFill>
                        </a:rPr>
                        <a:t>9/10</a:t>
                      </a:r>
                      <a:endParaRPr lang="tr-TR" b="1" dirty="0">
                        <a:solidFill>
                          <a:schemeClr val="tx2"/>
                        </a:solidFill>
                      </a:endParaRPr>
                    </a:p>
                  </a:txBody>
                  <a:tcPr>
                    <a:solidFill>
                      <a:schemeClr val="accent2">
                        <a:lumMod val="40000"/>
                        <a:lumOff val="60000"/>
                      </a:schemeClr>
                    </a:solidFill>
                  </a:tcPr>
                </a:tc>
              </a:tr>
            </a:tbl>
          </a:graphicData>
        </a:graphic>
      </p:graphicFrame>
    </p:spTree>
    <p:extLst>
      <p:ext uri="{BB962C8B-B14F-4D97-AF65-F5344CB8AC3E}">
        <p14:creationId xmlns:p14="http://schemas.microsoft.com/office/powerpoint/2010/main" val="27002129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972026"/>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işlemlerde indirim ve iade </a:t>
            </a:r>
            <a:r>
              <a:rPr lang="tr-TR" sz="2400" u="sng" dirty="0" err="1" smtClean="0">
                <a:solidFill>
                  <a:schemeClr val="accent2"/>
                </a:solidFill>
              </a:rPr>
              <a:t>hakkI</a:t>
            </a:r>
            <a:endParaRPr lang="tr-TR" sz="2400" dirty="0">
              <a:solidFill>
                <a:schemeClr val="accent2"/>
              </a:solidFill>
            </a:endParaRPr>
          </a:p>
        </p:txBody>
      </p:sp>
      <p:sp>
        <p:nvSpPr>
          <p:cNvPr id="9" name="Metin kutusu 8"/>
          <p:cNvSpPr txBox="1"/>
          <p:nvPr/>
        </p:nvSpPr>
        <p:spPr>
          <a:xfrm>
            <a:off x="643620" y="5229200"/>
            <a:ext cx="7712744" cy="707886"/>
          </a:xfrm>
          <a:prstGeom prst="rect">
            <a:avLst/>
          </a:prstGeom>
          <a:noFill/>
          <a:ln>
            <a:solidFill>
              <a:schemeClr val="accent1"/>
            </a:solidFill>
          </a:ln>
        </p:spPr>
        <p:txBody>
          <a:bodyPr wrap="square" rtlCol="0">
            <a:spAutoFit/>
          </a:bodyPr>
          <a:lstStyle/>
          <a:p>
            <a:pPr algn="ctr"/>
            <a:r>
              <a:rPr lang="tr-TR" sz="2000" b="1" dirty="0" smtClean="0"/>
              <a:t>Alıcı ve Satıcı  Beyanı Var</a:t>
            </a:r>
          </a:p>
          <a:p>
            <a:pPr algn="ctr"/>
            <a:r>
              <a:rPr lang="tr-TR" sz="2000" b="1" dirty="0" smtClean="0">
                <a:solidFill>
                  <a:srgbClr val="FF0000"/>
                </a:solidFill>
              </a:rPr>
              <a:t>Çift Taraflı Sorumluluk</a:t>
            </a:r>
            <a:endParaRPr lang="tr-TR" sz="2800" b="1" dirty="0" smtClean="0">
              <a:solidFill>
                <a:srgbClr val="FF0000"/>
              </a:solidFill>
            </a:endParaRPr>
          </a:p>
        </p:txBody>
      </p:sp>
      <p:graphicFrame>
        <p:nvGraphicFramePr>
          <p:cNvPr id="7" name="Tablo 6"/>
          <p:cNvGraphicFramePr>
            <a:graphicFrameLocks noGrp="1"/>
          </p:cNvGraphicFramePr>
          <p:nvPr>
            <p:extLst>
              <p:ext uri="{D42A27DB-BD31-4B8C-83A1-F6EECF244321}">
                <p14:modId xmlns:p14="http://schemas.microsoft.com/office/powerpoint/2010/main" val="1121573965"/>
              </p:ext>
            </p:extLst>
          </p:nvPr>
        </p:nvGraphicFramePr>
        <p:xfrm>
          <a:off x="422216" y="1268760"/>
          <a:ext cx="8209160" cy="1010920"/>
        </p:xfrm>
        <a:graphic>
          <a:graphicData uri="http://schemas.openxmlformats.org/drawingml/2006/table">
            <a:tbl>
              <a:tblPr firstRow="1" bandRow="1">
                <a:tableStyleId>{5C22544A-7EE6-4342-B048-85BDC9FD1C3A}</a:tableStyleId>
              </a:tblPr>
              <a:tblGrid>
                <a:gridCol w="1641832"/>
                <a:gridCol w="1641832"/>
                <a:gridCol w="1641832"/>
                <a:gridCol w="1641832"/>
                <a:gridCol w="1641832"/>
              </a:tblGrid>
              <a:tr h="370840">
                <a:tc>
                  <a:txBody>
                    <a:bodyPr/>
                    <a:lstStyle/>
                    <a:p>
                      <a:r>
                        <a:rPr lang="tr-TR" dirty="0" smtClean="0"/>
                        <a:t>Mal Hizmet Bedeli</a:t>
                      </a:r>
                      <a:endParaRPr lang="tr-TR" dirty="0"/>
                    </a:p>
                  </a:txBody>
                  <a:tcPr/>
                </a:tc>
                <a:tc>
                  <a:txBody>
                    <a:bodyPr/>
                    <a:lstStyle/>
                    <a:p>
                      <a:r>
                        <a:rPr lang="tr-TR" dirty="0" smtClean="0"/>
                        <a:t>Hesaplanan KDV</a:t>
                      </a:r>
                      <a:endParaRPr lang="tr-TR" dirty="0"/>
                    </a:p>
                  </a:txBody>
                  <a:tcPr/>
                </a:tc>
                <a:tc>
                  <a:txBody>
                    <a:bodyPr/>
                    <a:lstStyle/>
                    <a:p>
                      <a:r>
                        <a:rPr lang="tr-TR" dirty="0" smtClean="0"/>
                        <a:t>Tevkif Edilen KDV</a:t>
                      </a:r>
                      <a:endParaRPr lang="tr-TR" dirty="0"/>
                    </a:p>
                  </a:txBody>
                  <a:tcPr/>
                </a:tc>
                <a:tc>
                  <a:txBody>
                    <a:bodyPr/>
                    <a:lstStyle/>
                    <a:p>
                      <a:r>
                        <a:rPr lang="tr-TR" dirty="0" smtClean="0"/>
                        <a:t>Alıcı Beyanı</a:t>
                      </a:r>
                    </a:p>
                    <a:p>
                      <a:r>
                        <a:rPr lang="tr-TR" dirty="0" smtClean="0"/>
                        <a:t>2. </a:t>
                      </a:r>
                      <a:r>
                        <a:rPr lang="tr-TR" dirty="0" err="1" smtClean="0"/>
                        <a:t>Nolu</a:t>
                      </a:r>
                      <a:r>
                        <a:rPr lang="tr-TR" dirty="0" smtClean="0"/>
                        <a:t> KDV</a:t>
                      </a:r>
                      <a:endParaRPr lang="tr-TR" dirty="0"/>
                    </a:p>
                  </a:txBody>
                  <a:tcPr/>
                </a:tc>
                <a:tc>
                  <a:txBody>
                    <a:bodyPr/>
                    <a:lstStyle/>
                    <a:p>
                      <a:r>
                        <a:rPr lang="tr-TR" dirty="0" smtClean="0"/>
                        <a:t>Satıcı Beyanı</a:t>
                      </a:r>
                    </a:p>
                    <a:p>
                      <a:r>
                        <a:rPr lang="tr-TR" dirty="0" smtClean="0"/>
                        <a:t>1.Nolu KDV</a:t>
                      </a:r>
                      <a:endParaRPr lang="tr-TR" dirty="0"/>
                    </a:p>
                  </a:txBody>
                  <a:tcPr/>
                </a:tc>
              </a:tr>
              <a:tr h="370840">
                <a:tc>
                  <a:txBody>
                    <a:bodyPr/>
                    <a:lstStyle/>
                    <a:p>
                      <a:pPr algn="r"/>
                      <a:r>
                        <a:rPr lang="tr-TR" b="1" dirty="0" smtClean="0">
                          <a:solidFill>
                            <a:srgbClr val="FF0000"/>
                          </a:solidFill>
                        </a:rPr>
                        <a:t>100.000</a:t>
                      </a:r>
                      <a:endParaRPr lang="tr-TR" b="1" dirty="0">
                        <a:solidFill>
                          <a:srgbClr val="FF0000"/>
                        </a:solidFill>
                      </a:endParaRPr>
                    </a:p>
                  </a:txBody>
                  <a:tcPr/>
                </a:tc>
                <a:tc>
                  <a:txBody>
                    <a:bodyPr/>
                    <a:lstStyle/>
                    <a:p>
                      <a:pPr algn="r"/>
                      <a:r>
                        <a:rPr lang="tr-TR" b="1" dirty="0" smtClean="0">
                          <a:solidFill>
                            <a:srgbClr val="FF0000"/>
                          </a:solidFill>
                        </a:rPr>
                        <a:t>18.000</a:t>
                      </a:r>
                      <a:endParaRPr lang="tr-TR" b="1" dirty="0">
                        <a:solidFill>
                          <a:srgbClr val="FF0000"/>
                        </a:solidFill>
                      </a:endParaRPr>
                    </a:p>
                  </a:txBody>
                  <a:tcPr/>
                </a:tc>
                <a:tc>
                  <a:txBody>
                    <a:bodyPr/>
                    <a:lstStyle/>
                    <a:p>
                      <a:pPr algn="r"/>
                      <a:r>
                        <a:rPr lang="tr-TR" b="1" dirty="0" smtClean="0">
                          <a:solidFill>
                            <a:srgbClr val="FF0000"/>
                          </a:solidFill>
                        </a:rPr>
                        <a:t>16.200</a:t>
                      </a:r>
                      <a:endParaRPr lang="tr-TR" b="1" dirty="0">
                        <a:solidFill>
                          <a:srgbClr val="FF0000"/>
                        </a:solidFill>
                      </a:endParaRPr>
                    </a:p>
                  </a:txBody>
                  <a:tcPr/>
                </a:tc>
                <a:tc>
                  <a:txBody>
                    <a:bodyPr/>
                    <a:lstStyle/>
                    <a:p>
                      <a:pPr algn="r"/>
                      <a:r>
                        <a:rPr lang="tr-TR" b="1" dirty="0" smtClean="0">
                          <a:solidFill>
                            <a:srgbClr val="FF0000"/>
                          </a:solidFill>
                        </a:rPr>
                        <a:t>16.200</a:t>
                      </a:r>
                      <a:endParaRPr lang="tr-TR" b="1" dirty="0">
                        <a:solidFill>
                          <a:srgbClr val="FF0000"/>
                        </a:solidFill>
                      </a:endParaRPr>
                    </a:p>
                  </a:txBody>
                  <a:tcPr/>
                </a:tc>
                <a:tc>
                  <a:txBody>
                    <a:bodyPr/>
                    <a:lstStyle/>
                    <a:p>
                      <a:pPr algn="r"/>
                      <a:r>
                        <a:rPr lang="tr-TR" b="1" dirty="0" smtClean="0">
                          <a:solidFill>
                            <a:srgbClr val="FF0000"/>
                          </a:solidFill>
                        </a:rPr>
                        <a:t>1.800</a:t>
                      </a:r>
                      <a:endParaRPr lang="tr-TR" b="1" dirty="0">
                        <a:solidFill>
                          <a:srgbClr val="FF0000"/>
                        </a:solidFill>
                      </a:endParaRPr>
                    </a:p>
                  </a:txBody>
                  <a:tcPr/>
                </a:tc>
              </a:tr>
            </a:tbl>
          </a:graphicData>
        </a:graphic>
      </p:graphicFrame>
      <p:sp>
        <p:nvSpPr>
          <p:cNvPr id="8" name="Metin kutusu 7"/>
          <p:cNvSpPr txBox="1"/>
          <p:nvPr/>
        </p:nvSpPr>
        <p:spPr>
          <a:xfrm>
            <a:off x="395536" y="2420888"/>
            <a:ext cx="4104456" cy="2677656"/>
          </a:xfrm>
          <a:prstGeom prst="rect">
            <a:avLst/>
          </a:prstGeom>
          <a:noFill/>
          <a:ln>
            <a:solidFill>
              <a:schemeClr val="accent1"/>
            </a:solidFill>
          </a:ln>
        </p:spPr>
        <p:txBody>
          <a:bodyPr wrap="square" rtlCol="0">
            <a:spAutoFit/>
          </a:bodyPr>
          <a:lstStyle/>
          <a:p>
            <a:pPr algn="ctr"/>
            <a:r>
              <a:rPr lang="tr-TR" sz="2400" b="1" dirty="0" smtClean="0"/>
              <a:t>Alıcı 2.Nolu KDV beyannamesi ile 16.200 TL beyan edecek ve ödeyecek,</a:t>
            </a:r>
          </a:p>
          <a:p>
            <a:pPr algn="ctr"/>
            <a:r>
              <a:rPr lang="tr-TR" sz="2400" b="1" dirty="0" smtClean="0">
                <a:solidFill>
                  <a:srgbClr val="FF0000"/>
                </a:solidFill>
              </a:rPr>
              <a:t>1.Nolu KDV Beyannamesinde bu tutarı (191) İndirecek )</a:t>
            </a:r>
            <a:endParaRPr lang="tr-TR" sz="3200" b="1" dirty="0" smtClean="0">
              <a:solidFill>
                <a:srgbClr val="FF0000"/>
              </a:solidFill>
            </a:endParaRPr>
          </a:p>
        </p:txBody>
      </p:sp>
      <p:sp>
        <p:nvSpPr>
          <p:cNvPr id="10" name="Metin kutusu 9"/>
          <p:cNvSpPr txBox="1"/>
          <p:nvPr/>
        </p:nvSpPr>
        <p:spPr>
          <a:xfrm>
            <a:off x="4694746" y="2420888"/>
            <a:ext cx="4104456" cy="2677656"/>
          </a:xfrm>
          <a:prstGeom prst="rect">
            <a:avLst/>
          </a:prstGeom>
          <a:noFill/>
          <a:ln>
            <a:solidFill>
              <a:schemeClr val="accent1"/>
            </a:solidFill>
          </a:ln>
        </p:spPr>
        <p:txBody>
          <a:bodyPr wrap="square" rtlCol="0">
            <a:spAutoFit/>
          </a:bodyPr>
          <a:lstStyle/>
          <a:p>
            <a:pPr algn="ctr"/>
            <a:r>
              <a:rPr lang="tr-TR" sz="2400" b="1" dirty="0" smtClean="0"/>
              <a:t>Satıcı 1.Nolu KDV beyannamesi ile 1.800 TL beyan edecek ve ödeyecek,</a:t>
            </a:r>
          </a:p>
          <a:p>
            <a:pPr algn="ctr"/>
            <a:endParaRPr lang="tr-TR" sz="2400" b="1" dirty="0" smtClean="0"/>
          </a:p>
          <a:p>
            <a:pPr algn="ctr"/>
            <a:r>
              <a:rPr lang="tr-TR" sz="2400" b="1" dirty="0" smtClean="0">
                <a:solidFill>
                  <a:srgbClr val="FF0000"/>
                </a:solidFill>
              </a:rPr>
              <a:t>Devir KDV’si Uygun ise 16.200 TL iade alabilecek.</a:t>
            </a:r>
          </a:p>
        </p:txBody>
      </p:sp>
      <p:sp>
        <p:nvSpPr>
          <p:cNvPr id="11" name="Metin kutusu 10"/>
          <p:cNvSpPr txBox="1"/>
          <p:nvPr/>
        </p:nvSpPr>
        <p:spPr>
          <a:xfrm>
            <a:off x="643620" y="5937086"/>
            <a:ext cx="7712744" cy="707886"/>
          </a:xfrm>
          <a:prstGeom prst="rect">
            <a:avLst/>
          </a:prstGeom>
          <a:noFill/>
          <a:ln>
            <a:solidFill>
              <a:schemeClr val="accent1"/>
            </a:solidFill>
          </a:ln>
        </p:spPr>
        <p:txBody>
          <a:bodyPr wrap="square" rtlCol="0">
            <a:spAutoFit/>
          </a:bodyPr>
          <a:lstStyle/>
          <a:p>
            <a:pPr algn="ctr"/>
            <a:r>
              <a:rPr lang="tr-TR" sz="2000" b="1" dirty="0" smtClean="0"/>
              <a:t>K.D.V. Oranı %18 olarak alınmıştır. İşlemin KDV oranı dikkate alınacaktır.</a:t>
            </a:r>
            <a:endParaRPr lang="tr-TR" sz="2800" b="1" dirty="0" smtClean="0">
              <a:solidFill>
                <a:srgbClr val="FF0000"/>
              </a:solidFill>
            </a:endParaRPr>
          </a:p>
        </p:txBody>
      </p:sp>
    </p:spTree>
    <p:extLst>
      <p:ext uri="{BB962C8B-B14F-4D97-AF65-F5344CB8AC3E}">
        <p14:creationId xmlns:p14="http://schemas.microsoft.com/office/powerpoint/2010/main" val="28502841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79264" y="0"/>
            <a:ext cx="8435280" cy="13766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br>
              <a:rPr lang="tr-TR" sz="2400" u="sng" dirty="0" smtClean="0">
                <a:solidFill>
                  <a:schemeClr val="accent2"/>
                </a:solidFill>
              </a:rPr>
            </a:br>
            <a:r>
              <a:rPr lang="tr-TR" sz="2400" dirty="0">
                <a:solidFill>
                  <a:schemeClr val="accent2"/>
                </a:solidFill>
              </a:rPr>
              <a:t/>
            </a:r>
            <a:br>
              <a:rPr lang="tr-TR" sz="2400" dirty="0">
                <a:solidFill>
                  <a:schemeClr val="accent2"/>
                </a:solidFill>
              </a:rPr>
            </a:br>
            <a:r>
              <a:rPr lang="tr-TR" sz="2400" b="1" dirty="0"/>
              <a:t>* İşgücü temin hizmetleri </a:t>
            </a:r>
            <a:r>
              <a:rPr lang="tr-TR" sz="2400" dirty="0" smtClean="0">
                <a:solidFill>
                  <a:schemeClr val="accent2"/>
                </a:solidFill>
              </a:rPr>
              <a:t> </a:t>
            </a:r>
            <a:endParaRPr lang="tr-TR" sz="2400" dirty="0">
              <a:solidFill>
                <a:schemeClr val="accent2"/>
              </a:solidFill>
            </a:endParaRPr>
          </a:p>
        </p:txBody>
      </p:sp>
      <p:sp>
        <p:nvSpPr>
          <p:cNvPr id="9" name="Metin kutusu 8"/>
          <p:cNvSpPr txBox="1"/>
          <p:nvPr/>
        </p:nvSpPr>
        <p:spPr>
          <a:xfrm>
            <a:off x="607616" y="4509120"/>
            <a:ext cx="7712744" cy="1754326"/>
          </a:xfrm>
          <a:prstGeom prst="rect">
            <a:avLst/>
          </a:prstGeom>
          <a:noFill/>
          <a:ln>
            <a:solidFill>
              <a:schemeClr val="accent1"/>
            </a:solidFill>
          </a:ln>
        </p:spPr>
        <p:txBody>
          <a:bodyPr wrap="square" rtlCol="0">
            <a:spAutoFit/>
          </a:bodyPr>
          <a:lstStyle/>
          <a:p>
            <a:r>
              <a:rPr lang="tr-TR" dirty="0" smtClean="0"/>
              <a:t>- Temin </a:t>
            </a:r>
            <a:r>
              <a:rPr lang="tr-TR" dirty="0"/>
              <a:t>edilen elemanların, hizmeti alana ücretli statüsünde hizmet akdiyle bağlı olmaması gerekmektedir.</a:t>
            </a:r>
          </a:p>
          <a:p>
            <a:r>
              <a:rPr lang="tr-TR" dirty="0"/>
              <a:t>- </a:t>
            </a:r>
            <a:r>
              <a:rPr lang="tr-TR" dirty="0" smtClean="0"/>
              <a:t>Temin </a:t>
            </a:r>
            <a:r>
              <a:rPr lang="tr-TR" dirty="0"/>
              <a:t>edilen elemanların, hizmeti alanın sevk, idare ve kontrolü altında çalıştırılması gerekmektedir. Elemanların işletmenin mal ve hizmet üretimi safhalarından herhangi birinde çalıştırılması halinde, sevk, idare ve kontrolün hizmeti alan işletmede olduğu kabul edilecektir.</a:t>
            </a:r>
          </a:p>
        </p:txBody>
      </p:sp>
      <p:sp>
        <p:nvSpPr>
          <p:cNvPr id="4" name="Metin kutusu 3"/>
          <p:cNvSpPr txBox="1"/>
          <p:nvPr/>
        </p:nvSpPr>
        <p:spPr>
          <a:xfrm>
            <a:off x="323528" y="1844824"/>
            <a:ext cx="8280920" cy="2554545"/>
          </a:xfrm>
          <a:prstGeom prst="rect">
            <a:avLst/>
          </a:prstGeom>
          <a:noFill/>
          <a:ln>
            <a:solidFill>
              <a:schemeClr val="accent1"/>
            </a:solidFill>
          </a:ln>
        </p:spPr>
        <p:txBody>
          <a:bodyPr wrap="square" rtlCol="0">
            <a:spAutoFit/>
          </a:bodyPr>
          <a:lstStyle/>
          <a:p>
            <a:pPr algn="ctr"/>
            <a:r>
              <a:rPr lang="tr-TR" sz="3200" u="sng" dirty="0">
                <a:solidFill>
                  <a:srgbClr val="0070C0"/>
                </a:solidFill>
              </a:rPr>
              <a:t>Tebliğin (3.1.2.) bölümünde sayılanlara</a:t>
            </a:r>
            <a:r>
              <a:rPr lang="tr-TR" sz="3200" dirty="0"/>
              <a:t>, faaliyetlerinin yürütülmesi ile ilgili işlemlerde kullanacakları </a:t>
            </a:r>
            <a:r>
              <a:rPr lang="tr-TR" sz="3200" u="sng" dirty="0">
                <a:solidFill>
                  <a:srgbClr val="FF0000"/>
                </a:solidFill>
              </a:rPr>
              <a:t>işgücünün sağlanması şeklinde</a:t>
            </a:r>
            <a:r>
              <a:rPr lang="tr-TR" sz="3200" dirty="0"/>
              <a:t> verilen </a:t>
            </a:r>
            <a:r>
              <a:rPr lang="tr-TR" sz="3200" dirty="0" smtClean="0"/>
              <a:t>hizmetlerde </a:t>
            </a:r>
            <a:r>
              <a:rPr lang="tr-TR" sz="3200" dirty="0"/>
              <a:t>KDV </a:t>
            </a:r>
            <a:r>
              <a:rPr lang="tr-TR" sz="3200" dirty="0" err="1"/>
              <a:t>tevkifatı</a:t>
            </a:r>
            <a:r>
              <a:rPr lang="tr-TR" sz="3200" dirty="0"/>
              <a:t> uygulanacaktır.</a:t>
            </a:r>
            <a:r>
              <a:rPr lang="tr-TR" sz="3200" dirty="0">
                <a:solidFill>
                  <a:srgbClr val="FF0000"/>
                </a:solidFill>
              </a:rPr>
              <a:t>	</a:t>
            </a:r>
          </a:p>
        </p:txBody>
      </p:sp>
    </p:spTree>
    <p:extLst>
      <p:ext uri="{BB962C8B-B14F-4D97-AF65-F5344CB8AC3E}">
        <p14:creationId xmlns:p14="http://schemas.microsoft.com/office/powerpoint/2010/main" val="8975556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79264" y="0"/>
            <a:ext cx="8435280" cy="13766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br>
              <a:rPr lang="tr-TR" sz="2400" u="sng" dirty="0" smtClean="0">
                <a:solidFill>
                  <a:schemeClr val="accent2"/>
                </a:solidFill>
              </a:rPr>
            </a:br>
            <a:r>
              <a:rPr lang="tr-TR" sz="2400" dirty="0">
                <a:solidFill>
                  <a:schemeClr val="accent2"/>
                </a:solidFill>
              </a:rPr>
              <a:t/>
            </a:r>
            <a:br>
              <a:rPr lang="tr-TR" sz="2400" dirty="0">
                <a:solidFill>
                  <a:schemeClr val="accent2"/>
                </a:solidFill>
              </a:rPr>
            </a:br>
            <a:r>
              <a:rPr lang="tr-TR" sz="2400" b="1" dirty="0"/>
              <a:t>* İşgücü temin hizmetleri </a:t>
            </a:r>
            <a:r>
              <a:rPr lang="tr-TR" sz="2400" dirty="0" smtClean="0">
                <a:solidFill>
                  <a:schemeClr val="accent2"/>
                </a:solidFill>
              </a:rPr>
              <a:t> </a:t>
            </a:r>
            <a:endParaRPr lang="tr-TR" sz="2400" dirty="0">
              <a:solidFill>
                <a:schemeClr val="accent2"/>
              </a:solidFill>
            </a:endParaRPr>
          </a:p>
        </p:txBody>
      </p:sp>
      <p:sp>
        <p:nvSpPr>
          <p:cNvPr id="5" name="Dikdörtgen 4"/>
          <p:cNvSpPr/>
          <p:nvPr/>
        </p:nvSpPr>
        <p:spPr>
          <a:xfrm>
            <a:off x="323528" y="1444752"/>
            <a:ext cx="8568952" cy="461665"/>
          </a:xfrm>
          <a:prstGeom prst="rect">
            <a:avLst/>
          </a:prstGeom>
        </p:spPr>
        <p:txBody>
          <a:bodyPr wrap="square">
            <a:spAutoFit/>
          </a:bodyPr>
          <a:lstStyle/>
          <a:p>
            <a:pPr algn="ctr"/>
            <a:r>
              <a:rPr lang="tr-TR" sz="2400" dirty="0"/>
              <a:t>* Özel güvenlik ve koruma hizmetleri kapsama dahildir. </a:t>
            </a:r>
          </a:p>
        </p:txBody>
      </p:sp>
      <p:sp>
        <p:nvSpPr>
          <p:cNvPr id="3" name="Dikdörtgen 2"/>
          <p:cNvSpPr/>
          <p:nvPr/>
        </p:nvSpPr>
        <p:spPr>
          <a:xfrm>
            <a:off x="323528" y="1913561"/>
            <a:ext cx="8712968" cy="4308872"/>
          </a:xfrm>
          <a:prstGeom prst="rect">
            <a:avLst/>
          </a:prstGeom>
        </p:spPr>
        <p:txBody>
          <a:bodyPr wrap="square">
            <a:spAutoFit/>
          </a:bodyPr>
          <a:lstStyle/>
          <a:p>
            <a:r>
              <a:rPr lang="tr-TR" dirty="0" smtClean="0"/>
              <a:t>- Sabotaj</a:t>
            </a:r>
            <a:r>
              <a:rPr lang="tr-TR" dirty="0"/>
              <a:t>, yangın, hırsızlık, soygun, yağma, yıkma tehditlerine karşı caydırıcı ön tedbirleri alma,</a:t>
            </a:r>
          </a:p>
          <a:p>
            <a:r>
              <a:rPr lang="tr-TR" dirty="0"/>
              <a:t>- </a:t>
            </a:r>
            <a:r>
              <a:rPr lang="tr-TR" dirty="0" smtClean="0"/>
              <a:t>Tesis</a:t>
            </a:r>
            <a:r>
              <a:rPr lang="tr-TR" dirty="0"/>
              <a:t>, alan, alış-veriş merkezi, bina, nakil vasıtaları, konut, işyeri, etkinlik, gösteri, toplantı, kutlama, tören, müsabaka, organizasyon ve benzerlerinin güvenliğini sağlama,</a:t>
            </a:r>
          </a:p>
          <a:p>
            <a:r>
              <a:rPr lang="tr-TR" dirty="0"/>
              <a:t>- </a:t>
            </a:r>
            <a:r>
              <a:rPr lang="tr-TR" dirty="0" smtClean="0"/>
              <a:t>Arama </a:t>
            </a:r>
            <a:r>
              <a:rPr lang="tr-TR" dirty="0"/>
              <a:t>ve kurtarma, özel eğitimli şoför,</a:t>
            </a:r>
          </a:p>
          <a:p>
            <a:r>
              <a:rPr lang="tr-TR" dirty="0"/>
              <a:t>- </a:t>
            </a:r>
            <a:r>
              <a:rPr lang="tr-TR" dirty="0" smtClean="0"/>
              <a:t>Güvenlik </a:t>
            </a:r>
            <a:r>
              <a:rPr lang="tr-TR" dirty="0"/>
              <a:t>sistemi oluşturma ve izleme, giriş çıkış kontrolü, güvenlik etütleri hazırlama, personel güvenlik tahkikatları yapma, araştırma, koruma,</a:t>
            </a:r>
          </a:p>
          <a:p>
            <a:r>
              <a:rPr lang="tr-TR" dirty="0"/>
              <a:t>- </a:t>
            </a:r>
            <a:r>
              <a:rPr lang="tr-TR" dirty="0" smtClean="0"/>
              <a:t>Güvenlik </a:t>
            </a:r>
            <a:r>
              <a:rPr lang="tr-TR" dirty="0"/>
              <a:t>ve korumaya yönelik eğitim ve danışmanlık,</a:t>
            </a:r>
          </a:p>
          <a:p>
            <a:r>
              <a:rPr lang="tr-TR" dirty="0"/>
              <a:t>- </a:t>
            </a:r>
            <a:r>
              <a:rPr lang="tr-TR" dirty="0" smtClean="0"/>
              <a:t>Değerli </a:t>
            </a:r>
            <a:r>
              <a:rPr lang="tr-TR" dirty="0"/>
              <a:t>evrak, nakit, koleksiyon, maden ve eşya gibi kıymetlerin bir yerden başka bir yere transferi,</a:t>
            </a:r>
          </a:p>
          <a:p>
            <a:r>
              <a:rPr lang="tr-TR" dirty="0"/>
              <a:t>- </a:t>
            </a:r>
            <a:r>
              <a:rPr lang="tr-TR" dirty="0" smtClean="0"/>
              <a:t>İkaz-ihbar</a:t>
            </a:r>
            <a:r>
              <a:rPr lang="tr-TR" dirty="0"/>
              <a:t>, alarm izleme</a:t>
            </a:r>
            <a:r>
              <a:rPr lang="tr-TR" dirty="0" smtClean="0"/>
              <a:t>, ve </a:t>
            </a:r>
            <a:r>
              <a:rPr lang="tr-TR" dirty="0"/>
              <a:t>benzeri tüm hizmetler işgücü temin hizmeti kapsamında </a:t>
            </a:r>
            <a:r>
              <a:rPr lang="tr-TR" dirty="0" err="1"/>
              <a:t>tevkifata</a:t>
            </a:r>
            <a:r>
              <a:rPr lang="tr-TR" dirty="0"/>
              <a:t> tabi olacaktır.</a:t>
            </a:r>
          </a:p>
          <a:p>
            <a:pPr algn="ctr"/>
            <a:r>
              <a:rPr lang="tr-TR" sz="2000" b="1" u="sng" dirty="0"/>
              <a:t>Yalnızca özel güvenlik sistemlerinin kurulması bu kapsamda </a:t>
            </a:r>
            <a:r>
              <a:rPr lang="tr-TR" sz="2000" b="1" u="sng" dirty="0" err="1"/>
              <a:t>tevkifata</a:t>
            </a:r>
            <a:r>
              <a:rPr lang="tr-TR" sz="2000" b="1" u="sng" dirty="0"/>
              <a:t> tabi değildir</a:t>
            </a:r>
            <a:r>
              <a:rPr lang="tr-TR" dirty="0"/>
              <a:t>. </a:t>
            </a:r>
          </a:p>
        </p:txBody>
      </p:sp>
    </p:spTree>
    <p:extLst>
      <p:ext uri="{BB962C8B-B14F-4D97-AF65-F5344CB8AC3E}">
        <p14:creationId xmlns:p14="http://schemas.microsoft.com/office/powerpoint/2010/main" val="1737828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YAPI DENETİM HİZMETLERİ</a:t>
            </a:r>
            <a:endParaRPr lang="tr-TR" sz="2400" dirty="0">
              <a:solidFill>
                <a:schemeClr val="accent2"/>
              </a:solidFill>
            </a:endParaRPr>
          </a:p>
        </p:txBody>
      </p:sp>
      <p:sp>
        <p:nvSpPr>
          <p:cNvPr id="3" name="Dikdörtgen 2"/>
          <p:cNvSpPr/>
          <p:nvPr/>
        </p:nvSpPr>
        <p:spPr>
          <a:xfrm>
            <a:off x="395536" y="2551837"/>
            <a:ext cx="8352928" cy="2246769"/>
          </a:xfrm>
          <a:prstGeom prst="rect">
            <a:avLst/>
          </a:prstGeom>
        </p:spPr>
        <p:txBody>
          <a:bodyPr wrap="square">
            <a:spAutoFit/>
          </a:bodyPr>
          <a:lstStyle/>
          <a:p>
            <a:pPr algn="ctr"/>
            <a:r>
              <a:rPr lang="tr-TR" sz="2800" b="1" dirty="0"/>
              <a:t>Kapsam</a:t>
            </a:r>
            <a:endParaRPr lang="tr-TR" sz="2800" dirty="0"/>
          </a:p>
          <a:p>
            <a:pPr algn="ctr"/>
            <a:r>
              <a:rPr lang="tr-TR" sz="2800" dirty="0" err="1"/>
              <a:t>Tevkifatın</a:t>
            </a:r>
            <a:r>
              <a:rPr lang="tr-TR" sz="2800" dirty="0"/>
              <a:t> kapsamını, yapı denetim firmalarınca verilen yapı denetim hizmetleri oluşturmaktadır. </a:t>
            </a:r>
            <a:endParaRPr lang="tr-TR" sz="2800" dirty="0" smtClean="0"/>
          </a:p>
          <a:p>
            <a:pPr algn="ctr"/>
            <a:r>
              <a:rPr lang="tr-TR" sz="2800" dirty="0" smtClean="0"/>
              <a:t>Su </a:t>
            </a:r>
            <a:r>
              <a:rPr lang="tr-TR" sz="2800" dirty="0"/>
              <a:t>yapıları denetim hizmeti ve benzeri hizmetler de bu kapsamda değerlendirilecektir.</a:t>
            </a:r>
          </a:p>
        </p:txBody>
      </p:sp>
    </p:spTree>
    <p:extLst>
      <p:ext uri="{BB962C8B-B14F-4D97-AF65-F5344CB8AC3E}">
        <p14:creationId xmlns:p14="http://schemas.microsoft.com/office/powerpoint/2010/main" val="226485822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000" b="1" dirty="0" smtClean="0">
                <a:latin typeface="Arial Narrow" pitchFamily="34" charset="0"/>
              </a:rPr>
              <a:t>fason olarak </a:t>
            </a:r>
            <a:r>
              <a:rPr lang="tr-TR" sz="2000" b="1" dirty="0" err="1" smtClean="0">
                <a:latin typeface="Arial Narrow" pitchFamily="34" charset="0"/>
              </a:rPr>
              <a:t>yaptIrIlan</a:t>
            </a:r>
            <a:r>
              <a:rPr lang="tr-TR" sz="2000" b="1" dirty="0" smtClean="0">
                <a:latin typeface="Arial Narrow" pitchFamily="34" charset="0"/>
              </a:rPr>
              <a:t> tekstil ve konfeksiyon işleri, çanta ve </a:t>
            </a:r>
            <a:r>
              <a:rPr lang="tr-TR" sz="2000" b="1" dirty="0" err="1" smtClean="0">
                <a:latin typeface="Arial Narrow" pitchFamily="34" charset="0"/>
              </a:rPr>
              <a:t>ayakkabI</a:t>
            </a:r>
            <a:r>
              <a:rPr lang="tr-TR" sz="2000" b="1" dirty="0" smtClean="0">
                <a:latin typeface="Arial Narrow" pitchFamily="34" charset="0"/>
              </a:rPr>
              <a:t> dikim işleri ve bu işlere </a:t>
            </a:r>
            <a:r>
              <a:rPr lang="tr-TR" sz="2000" b="1" dirty="0" err="1" smtClean="0">
                <a:latin typeface="Arial Narrow" pitchFamily="34" charset="0"/>
              </a:rPr>
              <a:t>aracIlIk</a:t>
            </a:r>
            <a:endParaRPr lang="tr-TR" sz="2000" b="1" dirty="0">
              <a:solidFill>
                <a:schemeClr val="accent2"/>
              </a:solidFill>
              <a:latin typeface="Arial Narrow" pitchFamily="34" charset="0"/>
            </a:endParaRPr>
          </a:p>
        </p:txBody>
      </p:sp>
      <p:sp>
        <p:nvSpPr>
          <p:cNvPr id="3" name="Dikdörtgen 2"/>
          <p:cNvSpPr/>
          <p:nvPr/>
        </p:nvSpPr>
        <p:spPr>
          <a:xfrm>
            <a:off x="395536" y="2708920"/>
            <a:ext cx="8496944" cy="2677656"/>
          </a:xfrm>
          <a:prstGeom prst="rect">
            <a:avLst/>
          </a:prstGeom>
        </p:spPr>
        <p:txBody>
          <a:bodyPr wrap="square">
            <a:spAutoFit/>
          </a:bodyPr>
          <a:lstStyle/>
          <a:p>
            <a:r>
              <a:rPr lang="tr-TR" sz="2400" b="1" dirty="0"/>
              <a:t>Kapsam</a:t>
            </a:r>
            <a:endParaRPr lang="tr-TR" sz="2400" dirty="0"/>
          </a:p>
          <a:p>
            <a:r>
              <a:rPr lang="tr-TR" sz="2400" dirty="0"/>
              <a:t>3.2.7.2.1. Tevkifat kapsamına;</a:t>
            </a:r>
          </a:p>
          <a:p>
            <a:r>
              <a:rPr lang="tr-TR" sz="2400" dirty="0"/>
              <a:t>- </a:t>
            </a:r>
            <a:r>
              <a:rPr lang="tr-TR" sz="2400" dirty="0" smtClean="0"/>
              <a:t>Deriden </a:t>
            </a:r>
            <a:r>
              <a:rPr lang="tr-TR" sz="2400" dirty="0"/>
              <a:t>mamul giyim eşyalarına ilişkin fason işler de dahil olmak üzere fason tekstil ve konfeksiyon işleri (perde, halı, mobilya kumaşı ve örtüsü, havlu, oto koltuk kumaşı, çuval ve benzerleri ile bunların imalinde kullanılacak iplik veya kumaşa verilen fason hizmetler dahil</a:t>
            </a:r>
            <a:r>
              <a:rPr lang="tr-TR" sz="2400" dirty="0" smtClean="0"/>
              <a:t>),</a:t>
            </a:r>
            <a:endParaRPr lang="tr-TR" sz="2400" dirty="0"/>
          </a:p>
        </p:txBody>
      </p:sp>
    </p:spTree>
    <p:extLst>
      <p:ext uri="{BB962C8B-B14F-4D97-AF65-F5344CB8AC3E}">
        <p14:creationId xmlns:p14="http://schemas.microsoft.com/office/powerpoint/2010/main" val="147452954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000" b="1" dirty="0" smtClean="0">
                <a:latin typeface="Arial Narrow" pitchFamily="34" charset="0"/>
              </a:rPr>
              <a:t>fason olarak </a:t>
            </a:r>
            <a:r>
              <a:rPr lang="tr-TR" sz="2000" b="1" dirty="0" err="1" smtClean="0">
                <a:latin typeface="Arial Narrow" pitchFamily="34" charset="0"/>
              </a:rPr>
              <a:t>yaptIrIlan</a:t>
            </a:r>
            <a:r>
              <a:rPr lang="tr-TR" sz="2000" b="1" dirty="0" smtClean="0">
                <a:latin typeface="Arial Narrow" pitchFamily="34" charset="0"/>
              </a:rPr>
              <a:t> tekstil ve konfeksiyon işleri, çanta ve </a:t>
            </a:r>
            <a:r>
              <a:rPr lang="tr-TR" sz="2000" b="1" dirty="0" err="1" smtClean="0">
                <a:latin typeface="Arial Narrow" pitchFamily="34" charset="0"/>
              </a:rPr>
              <a:t>ayakkabI</a:t>
            </a:r>
            <a:r>
              <a:rPr lang="tr-TR" sz="2000" b="1" dirty="0" smtClean="0">
                <a:latin typeface="Arial Narrow" pitchFamily="34" charset="0"/>
              </a:rPr>
              <a:t> dikim işleri ve bu işlere </a:t>
            </a:r>
            <a:r>
              <a:rPr lang="tr-TR" sz="2000" b="1" dirty="0" err="1" smtClean="0">
                <a:latin typeface="Arial Narrow" pitchFamily="34" charset="0"/>
              </a:rPr>
              <a:t>aracIlIk</a:t>
            </a:r>
            <a:endParaRPr lang="tr-TR" sz="2000" b="1" dirty="0">
              <a:solidFill>
                <a:schemeClr val="accent2"/>
              </a:solidFill>
              <a:latin typeface="Arial Narrow" pitchFamily="34" charset="0"/>
            </a:endParaRPr>
          </a:p>
        </p:txBody>
      </p:sp>
      <p:sp>
        <p:nvSpPr>
          <p:cNvPr id="3" name="Dikdörtgen 2"/>
          <p:cNvSpPr/>
          <p:nvPr/>
        </p:nvSpPr>
        <p:spPr>
          <a:xfrm>
            <a:off x="395536" y="1700808"/>
            <a:ext cx="8496944" cy="4154984"/>
          </a:xfrm>
          <a:prstGeom prst="rect">
            <a:avLst/>
          </a:prstGeom>
        </p:spPr>
        <p:txBody>
          <a:bodyPr wrap="square">
            <a:spAutoFit/>
          </a:bodyPr>
          <a:lstStyle/>
          <a:p>
            <a:r>
              <a:rPr lang="tr-TR" sz="2400" b="1" dirty="0"/>
              <a:t>Kapsam</a:t>
            </a:r>
            <a:endParaRPr lang="tr-TR" sz="2400" dirty="0"/>
          </a:p>
          <a:p>
            <a:r>
              <a:rPr lang="tr-TR" sz="2400" dirty="0"/>
              <a:t>3.2.7.2.1. Tevkifat kapsamına;</a:t>
            </a:r>
          </a:p>
          <a:p>
            <a:r>
              <a:rPr lang="tr-TR" sz="2400" dirty="0" smtClean="0"/>
              <a:t>- Fason </a:t>
            </a:r>
            <a:r>
              <a:rPr lang="tr-TR" sz="2400" dirty="0"/>
              <a:t>çanta, kemer, cüzdan ve benzerleri ile ayakkabı (terlik, çizme ve benzerleri dahil) dikim işleri </a:t>
            </a:r>
            <a:r>
              <a:rPr lang="tr-TR" sz="2400" u="sng" dirty="0">
                <a:solidFill>
                  <a:srgbClr val="FF0000"/>
                </a:solidFill>
              </a:rPr>
              <a:t>(söz konusu malların dikimi dışında tadil ve onarım şeklinde ortaya çıkan hizmetler </a:t>
            </a:r>
            <a:r>
              <a:rPr lang="tr-TR" sz="2400" u="sng" dirty="0" smtClean="0">
                <a:solidFill>
                  <a:srgbClr val="FF0000"/>
                </a:solidFill>
              </a:rPr>
              <a:t>hariç)</a:t>
            </a:r>
            <a:r>
              <a:rPr lang="tr-TR" sz="2400" dirty="0" smtClean="0"/>
              <a:t> bu </a:t>
            </a:r>
            <a:r>
              <a:rPr lang="tr-TR" sz="2400" dirty="0"/>
              <a:t>işlerle ilgili aracılık </a:t>
            </a:r>
            <a:r>
              <a:rPr lang="tr-TR" sz="2400" dirty="0" smtClean="0"/>
              <a:t>hizmetleri girmektedir.</a:t>
            </a:r>
          </a:p>
          <a:p>
            <a:endParaRPr lang="tr-TR" sz="2400" dirty="0" smtClean="0"/>
          </a:p>
          <a:p>
            <a:endParaRPr lang="tr-TR" sz="2400" dirty="0"/>
          </a:p>
          <a:p>
            <a:r>
              <a:rPr lang="tr-TR" sz="2400" dirty="0" smtClean="0"/>
              <a:t>- Terziler </a:t>
            </a:r>
            <a:r>
              <a:rPr lang="tr-TR" sz="2400" dirty="0"/>
              <a:t>tarafından, Tebliğin (3.1.2.) bölümünde sayılanlara verilen dikim, tadil, onarım şeklindeki hizmetler de </a:t>
            </a:r>
            <a:r>
              <a:rPr lang="tr-TR" sz="2400" dirty="0" err="1"/>
              <a:t>tevkifat</a:t>
            </a:r>
            <a:r>
              <a:rPr lang="tr-TR" sz="2400" dirty="0"/>
              <a:t> uygulaması kapsamındadır.</a:t>
            </a:r>
          </a:p>
        </p:txBody>
      </p:sp>
    </p:spTree>
    <p:extLst>
      <p:ext uri="{BB962C8B-B14F-4D97-AF65-F5344CB8AC3E}">
        <p14:creationId xmlns:p14="http://schemas.microsoft.com/office/powerpoint/2010/main" val="39884692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Turistik mağazalara verilen müşteri bulma hizmetleri</a:t>
            </a:r>
            <a:endParaRPr lang="tr-TR" sz="2400" dirty="0">
              <a:solidFill>
                <a:schemeClr val="accent2"/>
              </a:solidFill>
            </a:endParaRPr>
          </a:p>
        </p:txBody>
      </p:sp>
      <p:sp>
        <p:nvSpPr>
          <p:cNvPr id="3" name="Dikdörtgen 2"/>
          <p:cNvSpPr/>
          <p:nvPr/>
        </p:nvSpPr>
        <p:spPr>
          <a:xfrm>
            <a:off x="611560" y="2690336"/>
            <a:ext cx="7992888" cy="1938992"/>
          </a:xfrm>
          <a:prstGeom prst="rect">
            <a:avLst/>
          </a:prstGeom>
        </p:spPr>
        <p:txBody>
          <a:bodyPr wrap="square">
            <a:spAutoFit/>
          </a:bodyPr>
          <a:lstStyle/>
          <a:p>
            <a:r>
              <a:rPr lang="tr-TR" sz="2400" b="1" dirty="0" smtClean="0"/>
              <a:t>KAPSAM</a:t>
            </a:r>
          </a:p>
          <a:p>
            <a:r>
              <a:rPr lang="tr-TR" sz="2400" dirty="0" smtClean="0"/>
              <a:t>Tebliğin </a:t>
            </a:r>
            <a:r>
              <a:rPr lang="tr-TR" sz="2400" dirty="0"/>
              <a:t>(3.1.2./a) ayrımı kapsamındakilere turizm acentesi, rehber ve benzerlerince verilen müşteri bulma hizmetlerinde, alıcılar tarafından (9/10) oranında KDV </a:t>
            </a:r>
            <a:r>
              <a:rPr lang="tr-TR" sz="2400" dirty="0" err="1"/>
              <a:t>tevkifatı</a:t>
            </a:r>
            <a:r>
              <a:rPr lang="tr-TR" sz="2400" dirty="0"/>
              <a:t> uygulanacaktır.</a:t>
            </a:r>
          </a:p>
        </p:txBody>
      </p:sp>
    </p:spTree>
    <p:extLst>
      <p:ext uri="{BB962C8B-B14F-4D97-AF65-F5344CB8AC3E}">
        <p14:creationId xmlns:p14="http://schemas.microsoft.com/office/powerpoint/2010/main" val="2318159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spor kulüplerinin </a:t>
            </a:r>
            <a:r>
              <a:rPr lang="tr-TR" sz="2400" b="1" dirty="0" err="1" smtClean="0"/>
              <a:t>yayin</a:t>
            </a:r>
            <a:r>
              <a:rPr lang="tr-TR" sz="2400" b="1" dirty="0" smtClean="0"/>
              <a:t>, reklam ve isim hakki gelirleri</a:t>
            </a:r>
            <a:endParaRPr lang="tr-TR" sz="2400" dirty="0">
              <a:solidFill>
                <a:schemeClr val="accent2"/>
              </a:solidFill>
            </a:endParaRPr>
          </a:p>
        </p:txBody>
      </p:sp>
      <p:sp>
        <p:nvSpPr>
          <p:cNvPr id="9" name="Metin kutusu 8"/>
          <p:cNvSpPr txBox="1"/>
          <p:nvPr/>
        </p:nvSpPr>
        <p:spPr>
          <a:xfrm>
            <a:off x="210384" y="3933056"/>
            <a:ext cx="8610088" cy="1384995"/>
          </a:xfrm>
          <a:prstGeom prst="rect">
            <a:avLst/>
          </a:prstGeom>
          <a:noFill/>
          <a:ln>
            <a:solidFill>
              <a:schemeClr val="accent1"/>
            </a:solidFill>
          </a:ln>
        </p:spPr>
        <p:txBody>
          <a:bodyPr wrap="square" rtlCol="0">
            <a:spAutoFit/>
          </a:bodyPr>
          <a:lstStyle/>
          <a:p>
            <a:r>
              <a:rPr lang="tr-TR" sz="2800" b="1" dirty="0" smtClean="0"/>
              <a:t>ÖZEL DURUM</a:t>
            </a:r>
          </a:p>
          <a:p>
            <a:r>
              <a:rPr lang="tr-TR" sz="2800" b="1" dirty="0" smtClean="0">
                <a:solidFill>
                  <a:srgbClr val="FF0000"/>
                </a:solidFill>
              </a:rPr>
              <a:t>KDV mükellefi olmayan spor </a:t>
            </a:r>
            <a:r>
              <a:rPr lang="tr-TR" sz="2800" b="1" dirty="0" err="1" smtClean="0">
                <a:solidFill>
                  <a:srgbClr val="FF0000"/>
                </a:solidFill>
              </a:rPr>
              <a:t>klüplerine</a:t>
            </a:r>
            <a:r>
              <a:rPr lang="tr-TR" sz="2800" b="1" dirty="0" smtClean="0">
                <a:solidFill>
                  <a:srgbClr val="FF0000"/>
                </a:solidFill>
              </a:rPr>
              <a:t> ödenen reklam bedelleri TAM TEVKİFATA tabi tutulacaktır.</a:t>
            </a:r>
            <a:endParaRPr lang="tr-TR" sz="3600" b="1" dirty="0" smtClean="0">
              <a:solidFill>
                <a:srgbClr val="FF0000"/>
              </a:solidFill>
            </a:endParaRPr>
          </a:p>
        </p:txBody>
      </p:sp>
      <p:sp>
        <p:nvSpPr>
          <p:cNvPr id="4" name="Metin kutusu 3"/>
          <p:cNvSpPr txBox="1"/>
          <p:nvPr/>
        </p:nvSpPr>
        <p:spPr>
          <a:xfrm>
            <a:off x="179512" y="1700808"/>
            <a:ext cx="5760640" cy="1015663"/>
          </a:xfrm>
          <a:prstGeom prst="rect">
            <a:avLst/>
          </a:prstGeom>
          <a:noFill/>
          <a:ln>
            <a:solidFill>
              <a:schemeClr val="accent1"/>
            </a:solidFill>
          </a:ln>
        </p:spPr>
        <p:txBody>
          <a:bodyPr wrap="square" rtlCol="0">
            <a:spAutoFit/>
          </a:bodyPr>
          <a:lstStyle/>
          <a:p>
            <a:r>
              <a:rPr lang="tr-TR" sz="2000" b="1" dirty="0">
                <a:solidFill>
                  <a:srgbClr val="7030A0"/>
                </a:solidFill>
              </a:rPr>
              <a:t>TEVKİFAT </a:t>
            </a:r>
            <a:r>
              <a:rPr lang="tr-TR" sz="2000" b="1" dirty="0" smtClean="0">
                <a:solidFill>
                  <a:srgbClr val="7030A0"/>
                </a:solidFill>
              </a:rPr>
              <a:t>SORUMLULARI Bölüm 3.1.2</a:t>
            </a:r>
            <a:endParaRPr lang="tr-TR" sz="2000" b="1" dirty="0">
              <a:solidFill>
                <a:srgbClr val="7030A0"/>
              </a:solidFill>
            </a:endParaRPr>
          </a:p>
          <a:p>
            <a:r>
              <a:rPr lang="tr-TR" sz="2000" dirty="0">
                <a:solidFill>
                  <a:srgbClr val="FF0000"/>
                </a:solidFill>
              </a:rPr>
              <a:t>KDV Mükellefleri, </a:t>
            </a:r>
            <a:endParaRPr lang="tr-TR" sz="2000" dirty="0" smtClean="0">
              <a:solidFill>
                <a:srgbClr val="FF0000"/>
              </a:solidFill>
            </a:endParaRPr>
          </a:p>
          <a:p>
            <a:r>
              <a:rPr lang="tr-TR" sz="2000" dirty="0" smtClean="0">
                <a:solidFill>
                  <a:srgbClr val="FF0000"/>
                </a:solidFill>
              </a:rPr>
              <a:t>Belirlenmiş Alıcılar</a:t>
            </a:r>
            <a:endParaRPr lang="tr-TR" sz="2000" dirty="0">
              <a:solidFill>
                <a:srgbClr val="FF0000"/>
              </a:solidFill>
            </a:endParaRPr>
          </a:p>
        </p:txBody>
      </p:sp>
      <p:sp>
        <p:nvSpPr>
          <p:cNvPr id="6" name="Metin kutusu 5"/>
          <p:cNvSpPr txBox="1"/>
          <p:nvPr/>
        </p:nvSpPr>
        <p:spPr>
          <a:xfrm>
            <a:off x="3563888" y="2769047"/>
            <a:ext cx="3744416" cy="954107"/>
          </a:xfrm>
          <a:prstGeom prst="rect">
            <a:avLst/>
          </a:prstGeom>
          <a:noFill/>
          <a:ln>
            <a:solidFill>
              <a:schemeClr val="accent1"/>
            </a:solidFill>
          </a:ln>
        </p:spPr>
        <p:txBody>
          <a:bodyPr wrap="square" rtlCol="0">
            <a:spAutoFit/>
          </a:bodyPr>
          <a:lstStyle/>
          <a:p>
            <a:r>
              <a:rPr lang="tr-TR" sz="2800" b="1" dirty="0">
                <a:solidFill>
                  <a:srgbClr val="7030A0"/>
                </a:solidFill>
              </a:rPr>
              <a:t>TEVKİFAT </a:t>
            </a:r>
            <a:r>
              <a:rPr lang="tr-TR" sz="2800" b="1" dirty="0" smtClean="0">
                <a:solidFill>
                  <a:srgbClr val="7030A0"/>
                </a:solidFill>
              </a:rPr>
              <a:t>ORANI</a:t>
            </a:r>
            <a:endParaRPr lang="tr-TR" sz="2800" b="1" dirty="0">
              <a:solidFill>
                <a:srgbClr val="7030A0"/>
              </a:solidFill>
            </a:endParaRPr>
          </a:p>
          <a:p>
            <a:pPr algn="ctr"/>
            <a:r>
              <a:rPr lang="tr-TR" sz="2800" b="1" dirty="0" smtClean="0">
                <a:solidFill>
                  <a:srgbClr val="FF0000"/>
                </a:solidFill>
              </a:rPr>
              <a:t>9/10</a:t>
            </a:r>
            <a:r>
              <a:rPr lang="tr-TR" sz="2800" dirty="0">
                <a:solidFill>
                  <a:srgbClr val="FF0000"/>
                </a:solidFill>
              </a:rPr>
              <a:t>	</a:t>
            </a:r>
          </a:p>
        </p:txBody>
      </p:sp>
    </p:spTree>
    <p:extLst>
      <p:ext uri="{BB962C8B-B14F-4D97-AF65-F5344CB8AC3E}">
        <p14:creationId xmlns:p14="http://schemas.microsoft.com/office/powerpoint/2010/main" val="392270355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44116" y="15280"/>
            <a:ext cx="8435280" cy="1152128"/>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Temizlik , çevre ve bahçe bakim hizmetleri</a:t>
            </a:r>
            <a:endParaRPr lang="tr-TR" sz="2400" dirty="0">
              <a:solidFill>
                <a:schemeClr val="accent2"/>
              </a:solidFill>
            </a:endParaRPr>
          </a:p>
        </p:txBody>
      </p:sp>
      <p:sp>
        <p:nvSpPr>
          <p:cNvPr id="3" name="Dikdörtgen 2"/>
          <p:cNvSpPr/>
          <p:nvPr/>
        </p:nvSpPr>
        <p:spPr>
          <a:xfrm>
            <a:off x="0" y="1268760"/>
            <a:ext cx="8964488" cy="5170646"/>
          </a:xfrm>
          <a:prstGeom prst="rect">
            <a:avLst/>
          </a:prstGeom>
        </p:spPr>
        <p:txBody>
          <a:bodyPr wrap="square">
            <a:spAutoFit/>
          </a:bodyPr>
          <a:lstStyle/>
          <a:p>
            <a:r>
              <a:rPr lang="tr-TR" sz="2200" b="1" dirty="0" smtClean="0"/>
              <a:t>Kapsam</a:t>
            </a:r>
            <a:endParaRPr lang="tr-TR" sz="2200" dirty="0"/>
          </a:p>
          <a:p>
            <a:r>
              <a:rPr lang="tr-TR" sz="2200" dirty="0" smtClean="0">
                <a:solidFill>
                  <a:srgbClr val="FF0000"/>
                </a:solidFill>
              </a:rPr>
              <a:t>Temizlik </a:t>
            </a:r>
            <a:r>
              <a:rPr lang="tr-TR" sz="2200" dirty="0">
                <a:solidFill>
                  <a:srgbClr val="FF0000"/>
                </a:solidFill>
              </a:rPr>
              <a:t>hizmetleri sektörünün yaygın olarak sunduğu hizmetler;</a:t>
            </a:r>
          </a:p>
          <a:p>
            <a:pPr marL="285750" indent="-285750">
              <a:buFontTx/>
              <a:buChar char="-"/>
            </a:pPr>
            <a:r>
              <a:rPr lang="tr-TR" sz="2200" dirty="0" smtClean="0"/>
              <a:t>Bina, sokak, Sağlık </a:t>
            </a:r>
            <a:r>
              <a:rPr lang="tr-TR" sz="2200" dirty="0"/>
              <a:t>kuruluşlarının hijyenik </a:t>
            </a:r>
            <a:r>
              <a:rPr lang="tr-TR" sz="2200" dirty="0" smtClean="0"/>
              <a:t>temizliği</a:t>
            </a:r>
          </a:p>
          <a:p>
            <a:pPr marL="285750" indent="-285750">
              <a:buFontTx/>
              <a:buChar char="-"/>
            </a:pPr>
            <a:r>
              <a:rPr lang="tr-TR" sz="2200" dirty="0"/>
              <a:t>H</a:t>
            </a:r>
            <a:r>
              <a:rPr lang="tr-TR" sz="2200" dirty="0" smtClean="0"/>
              <a:t>astane </a:t>
            </a:r>
            <a:r>
              <a:rPr lang="tr-TR" sz="2200" dirty="0"/>
              <a:t>atıklarının toplanması ve </a:t>
            </a:r>
            <a:r>
              <a:rPr lang="tr-TR" sz="2200" dirty="0" smtClean="0"/>
              <a:t>imhası,</a:t>
            </a:r>
          </a:p>
          <a:p>
            <a:pPr marL="285750" indent="-285750">
              <a:buFontTx/>
              <a:buChar char="-"/>
            </a:pPr>
            <a:r>
              <a:rPr lang="tr-TR" sz="2200" dirty="0" smtClean="0"/>
              <a:t>Çöp </a:t>
            </a:r>
            <a:r>
              <a:rPr lang="tr-TR" sz="2200" dirty="0"/>
              <a:t>toplama ve toplanan çöplerin </a:t>
            </a:r>
            <a:r>
              <a:rPr lang="tr-TR" sz="2200" dirty="0" smtClean="0"/>
              <a:t>imhası,</a:t>
            </a:r>
          </a:p>
          <a:p>
            <a:pPr marL="285750" indent="-285750">
              <a:buFontTx/>
              <a:buChar char="-"/>
            </a:pPr>
            <a:r>
              <a:rPr lang="tr-TR" sz="2200" dirty="0" smtClean="0"/>
              <a:t>Park </a:t>
            </a:r>
            <a:r>
              <a:rPr lang="tr-TR" sz="2200" dirty="0"/>
              <a:t>ve bahçeler ile mezarlık alanlarının </a:t>
            </a:r>
            <a:r>
              <a:rPr lang="tr-TR" sz="2200" dirty="0" smtClean="0"/>
              <a:t>temizliği,</a:t>
            </a:r>
          </a:p>
          <a:p>
            <a:pPr marL="285750" indent="-285750">
              <a:buFontTx/>
              <a:buChar char="-"/>
            </a:pPr>
            <a:r>
              <a:rPr lang="tr-TR" sz="2200" dirty="0" smtClean="0"/>
              <a:t>Haşere mücadelesi,</a:t>
            </a:r>
          </a:p>
          <a:p>
            <a:pPr marL="285750" indent="-285750">
              <a:buFontTx/>
              <a:buChar char="-"/>
            </a:pPr>
            <a:r>
              <a:rPr lang="tr-TR" sz="2200" dirty="0" smtClean="0"/>
              <a:t>Demiryolu </a:t>
            </a:r>
            <a:r>
              <a:rPr lang="tr-TR" sz="2200" dirty="0"/>
              <a:t>ve kara nakil vasıtalarının </a:t>
            </a:r>
            <a:r>
              <a:rPr lang="tr-TR" sz="2200" dirty="0" smtClean="0"/>
              <a:t>temizliği ve </a:t>
            </a:r>
            <a:r>
              <a:rPr lang="tr-TR" sz="2200" dirty="0"/>
              <a:t>benzeri işlerden oluşmakta olup, bu işler </a:t>
            </a:r>
            <a:r>
              <a:rPr lang="tr-TR" sz="2200" dirty="0" err="1"/>
              <a:t>tevkifat</a:t>
            </a:r>
            <a:r>
              <a:rPr lang="tr-TR" sz="2200" dirty="0"/>
              <a:t> uygulaması </a:t>
            </a:r>
            <a:r>
              <a:rPr lang="tr-TR" sz="2200" dirty="0" smtClean="0"/>
              <a:t>kapsamındadır.</a:t>
            </a:r>
          </a:p>
          <a:p>
            <a:pPr marL="285750" indent="-285750">
              <a:buFontTx/>
              <a:buChar char="-"/>
            </a:pPr>
            <a:r>
              <a:rPr lang="tr-TR" sz="2200" dirty="0" smtClean="0"/>
              <a:t>Bina </a:t>
            </a:r>
            <a:r>
              <a:rPr lang="tr-TR" sz="2200" dirty="0"/>
              <a:t>temizliğine; binaların müştemilat ve eklentileri dahil iç ve dış cephesinin temizliği ile her türlü mefruşatının (halı, perde, koltuk, süs eşyası vb.) bina içinde veya dışında yaptırılan temizliği </a:t>
            </a:r>
            <a:r>
              <a:rPr lang="tr-TR" sz="2200" dirty="0" smtClean="0"/>
              <a:t>dahildir.</a:t>
            </a:r>
          </a:p>
          <a:p>
            <a:pPr marL="285750" indent="-285750">
              <a:buFontTx/>
              <a:buChar char="-"/>
            </a:pPr>
            <a:r>
              <a:rPr lang="tr-TR" sz="2200" dirty="0" smtClean="0"/>
              <a:t>Ayrıca </a:t>
            </a:r>
            <a:r>
              <a:rPr lang="tr-TR" sz="2200" dirty="0"/>
              <a:t>havlu, çarşaf, elbise, çamaşır gibi eşyaların temizlettirilmesi veya yıkattırılması da temizlik hizmetleri kapsamında </a:t>
            </a:r>
            <a:r>
              <a:rPr lang="tr-TR" sz="2200" dirty="0" err="1"/>
              <a:t>tevkifata</a:t>
            </a:r>
            <a:r>
              <a:rPr lang="tr-TR" sz="2200" dirty="0"/>
              <a:t> tabi olacaktır</a:t>
            </a:r>
            <a:r>
              <a:rPr lang="tr-TR" sz="2200" dirty="0" smtClean="0"/>
              <a:t>.</a:t>
            </a:r>
            <a:endParaRPr lang="tr-TR" sz="2200" dirty="0"/>
          </a:p>
        </p:txBody>
      </p:sp>
    </p:spTree>
    <p:extLst>
      <p:ext uri="{BB962C8B-B14F-4D97-AF65-F5344CB8AC3E}">
        <p14:creationId xmlns:p14="http://schemas.microsoft.com/office/powerpoint/2010/main" val="2239744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771800" y="836712"/>
            <a:ext cx="6048672" cy="829071"/>
          </a:xfrm>
        </p:spPr>
        <p:txBody>
          <a:bodyPr/>
          <a:lstStyle/>
          <a:p>
            <a:pPr algn="ctr"/>
            <a:r>
              <a:rPr lang="tr-TR" sz="2000" u="sng" dirty="0" smtClean="0">
                <a:solidFill>
                  <a:srgbClr val="FF0000"/>
                </a:solidFill>
              </a:rPr>
              <a:t>Tevkifat</a:t>
            </a:r>
            <a:r>
              <a:rPr lang="tr-TR" sz="2000" dirty="0" smtClean="0"/>
              <a:t> :	Tevkifat </a:t>
            </a:r>
            <a:r>
              <a:rPr lang="tr-TR" sz="2000" dirty="0"/>
              <a:t>sözlük </a:t>
            </a:r>
            <a:r>
              <a:rPr lang="tr-TR" sz="2000" dirty="0" err="1" smtClean="0"/>
              <a:t>anlamI</a:t>
            </a:r>
            <a:r>
              <a:rPr lang="tr-TR" sz="2000" dirty="0" smtClean="0"/>
              <a:t> </a:t>
            </a:r>
            <a:r>
              <a:rPr lang="tr-TR" sz="2000" dirty="0"/>
              <a:t>olarak para konusunda kesintiler </a:t>
            </a:r>
            <a:r>
              <a:rPr lang="tr-TR" sz="2000" dirty="0" err="1" smtClean="0"/>
              <a:t>anlamIndadIr</a:t>
            </a:r>
            <a:r>
              <a:rPr lang="tr-TR" sz="2000" dirty="0" smtClean="0"/>
              <a:t>.</a:t>
            </a:r>
            <a:endParaRPr lang="tr-TR" sz="2000" dirty="0"/>
          </a:p>
        </p:txBody>
      </p:sp>
      <p:sp>
        <p:nvSpPr>
          <p:cNvPr id="3" name="Metin Yer Tutucusu 2"/>
          <p:cNvSpPr>
            <a:spLocks noGrp="1"/>
          </p:cNvSpPr>
          <p:nvPr>
            <p:ph type="body" idx="1"/>
          </p:nvPr>
        </p:nvSpPr>
        <p:spPr>
          <a:xfrm>
            <a:off x="457200" y="228601"/>
            <a:ext cx="3898776" cy="392087"/>
          </a:xfrm>
          <a:solidFill>
            <a:schemeClr val="accent5">
              <a:lumMod val="20000"/>
              <a:lumOff val="80000"/>
            </a:schemeClr>
          </a:solidFill>
          <a:ln>
            <a:solidFill>
              <a:schemeClr val="tx1"/>
            </a:solidFill>
          </a:ln>
        </p:spPr>
        <p:txBody>
          <a:bodyPr>
            <a:normAutofit fontScale="85000" lnSpcReduction="20000"/>
          </a:bodyPr>
          <a:lstStyle/>
          <a:p>
            <a:r>
              <a:rPr lang="tr-TR" sz="2800" dirty="0" smtClean="0"/>
              <a:t>Kavramlar :</a:t>
            </a:r>
            <a:endParaRPr lang="tr-TR" sz="2800" dirty="0"/>
          </a:p>
        </p:txBody>
      </p:sp>
      <p:sp>
        <p:nvSpPr>
          <p:cNvPr id="4" name="Başlık 1"/>
          <p:cNvSpPr txBox="1">
            <a:spLocks/>
          </p:cNvSpPr>
          <p:nvPr/>
        </p:nvSpPr>
        <p:spPr>
          <a:xfrm>
            <a:off x="254111" y="1988840"/>
            <a:ext cx="8352928" cy="2736304"/>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b="0" kern="1200" cap="all" spc="-80" baseline="0">
                <a:solidFill>
                  <a:schemeClr val="tx1"/>
                </a:solidFill>
                <a:latin typeface="+mj-lt"/>
                <a:ea typeface="+mj-ea"/>
                <a:cs typeface="+mj-cs"/>
              </a:defRPr>
            </a:lvl1pPr>
          </a:lstStyle>
          <a:p>
            <a:r>
              <a:rPr lang="tr-TR" sz="2000" u="sng" dirty="0" err="1" smtClean="0">
                <a:solidFill>
                  <a:srgbClr val="FF0000"/>
                </a:solidFill>
              </a:rPr>
              <a:t>TevkifatlI</a:t>
            </a:r>
            <a:r>
              <a:rPr lang="tr-TR" sz="2000" u="sng" dirty="0" smtClean="0">
                <a:solidFill>
                  <a:srgbClr val="FF0000"/>
                </a:solidFill>
              </a:rPr>
              <a:t> fatura</a:t>
            </a:r>
            <a:r>
              <a:rPr lang="tr-TR" sz="2000" dirty="0" smtClean="0"/>
              <a:t> :	</a:t>
            </a:r>
            <a:r>
              <a:rPr lang="tr-TR" sz="1800" b="1" dirty="0" err="1" smtClean="0">
                <a:solidFill>
                  <a:srgbClr val="0070C0"/>
                </a:solidFill>
              </a:rPr>
              <a:t>TevkifatlI</a:t>
            </a:r>
            <a:r>
              <a:rPr lang="tr-TR" sz="1800" b="1" dirty="0" smtClean="0">
                <a:solidFill>
                  <a:srgbClr val="0070C0"/>
                </a:solidFill>
              </a:rPr>
              <a:t> </a:t>
            </a:r>
            <a:r>
              <a:rPr lang="tr-TR" sz="1800" b="1" dirty="0" err="1" smtClean="0">
                <a:solidFill>
                  <a:srgbClr val="0070C0"/>
                </a:solidFill>
              </a:rPr>
              <a:t>faturanIn</a:t>
            </a:r>
            <a:r>
              <a:rPr lang="tr-TR" sz="1800" b="1" dirty="0" smtClean="0">
                <a:solidFill>
                  <a:srgbClr val="0070C0"/>
                </a:solidFill>
              </a:rPr>
              <a:t> </a:t>
            </a:r>
            <a:r>
              <a:rPr lang="tr-TR" sz="1800" b="1" dirty="0">
                <a:solidFill>
                  <a:srgbClr val="0070C0"/>
                </a:solidFill>
              </a:rPr>
              <a:t>normal fatura ve </a:t>
            </a:r>
            <a:r>
              <a:rPr lang="tr-TR" sz="1800" b="1" dirty="0" err="1">
                <a:solidFill>
                  <a:srgbClr val="0070C0"/>
                </a:solidFill>
              </a:rPr>
              <a:t>irsaliyeli</a:t>
            </a:r>
            <a:r>
              <a:rPr lang="tr-TR" sz="1800" b="1" dirty="0">
                <a:solidFill>
                  <a:srgbClr val="0070C0"/>
                </a:solidFill>
              </a:rPr>
              <a:t> faturadan bir </a:t>
            </a:r>
            <a:r>
              <a:rPr lang="tr-TR" sz="1800" b="1" dirty="0" err="1" smtClean="0">
                <a:solidFill>
                  <a:srgbClr val="0070C0"/>
                </a:solidFill>
              </a:rPr>
              <a:t>farkI</a:t>
            </a:r>
            <a:r>
              <a:rPr lang="tr-TR" sz="1800" b="1" dirty="0" smtClean="0">
                <a:solidFill>
                  <a:srgbClr val="0070C0"/>
                </a:solidFill>
              </a:rPr>
              <a:t> </a:t>
            </a:r>
            <a:r>
              <a:rPr lang="tr-TR" sz="1800" b="1" dirty="0">
                <a:solidFill>
                  <a:srgbClr val="0070C0"/>
                </a:solidFill>
              </a:rPr>
              <a:t>yoktur buradaki tek </a:t>
            </a:r>
            <a:r>
              <a:rPr lang="tr-TR" sz="1800" b="1" dirty="0" err="1" smtClean="0">
                <a:solidFill>
                  <a:srgbClr val="0070C0"/>
                </a:solidFill>
              </a:rPr>
              <a:t>ayrIm</a:t>
            </a:r>
            <a:r>
              <a:rPr lang="tr-TR" sz="1800" b="1" dirty="0" smtClean="0">
                <a:solidFill>
                  <a:srgbClr val="0070C0"/>
                </a:solidFill>
              </a:rPr>
              <a:t> </a:t>
            </a:r>
            <a:r>
              <a:rPr lang="tr-TR" sz="1800" b="1" dirty="0" err="1">
                <a:solidFill>
                  <a:srgbClr val="0070C0"/>
                </a:solidFill>
              </a:rPr>
              <a:t>kdv</a:t>
            </a:r>
            <a:r>
              <a:rPr lang="tr-TR" sz="1800" b="1" dirty="0">
                <a:solidFill>
                  <a:srgbClr val="0070C0"/>
                </a:solidFill>
              </a:rPr>
              <a:t> </a:t>
            </a:r>
            <a:r>
              <a:rPr lang="tr-TR" sz="1800" b="1" dirty="0" err="1" smtClean="0">
                <a:solidFill>
                  <a:srgbClr val="0070C0"/>
                </a:solidFill>
              </a:rPr>
              <a:t>ayrImIdIr</a:t>
            </a:r>
            <a:r>
              <a:rPr lang="tr-TR" sz="1800" b="1" dirty="0">
                <a:solidFill>
                  <a:srgbClr val="0070C0"/>
                </a:solidFill>
              </a:rPr>
              <a:t>, </a:t>
            </a:r>
            <a:endParaRPr lang="tr-TR" sz="1800" b="1" dirty="0" smtClean="0">
              <a:solidFill>
                <a:srgbClr val="0070C0"/>
              </a:solidFill>
            </a:endParaRPr>
          </a:p>
          <a:p>
            <a:r>
              <a:rPr lang="tr-TR" sz="1800" b="1" dirty="0">
                <a:solidFill>
                  <a:srgbClr val="0070C0"/>
                </a:solidFill>
              </a:rPr>
              <a:t>	</a:t>
            </a:r>
            <a:r>
              <a:rPr lang="tr-TR" sz="1800" b="1" dirty="0" smtClean="0">
                <a:solidFill>
                  <a:srgbClr val="0070C0"/>
                </a:solidFill>
              </a:rPr>
              <a:t>devletin </a:t>
            </a:r>
            <a:r>
              <a:rPr lang="tr-TR" sz="1800" b="1" dirty="0">
                <a:solidFill>
                  <a:srgbClr val="0070C0"/>
                </a:solidFill>
              </a:rPr>
              <a:t>oto kontrol </a:t>
            </a:r>
            <a:r>
              <a:rPr lang="tr-TR" sz="1800" b="1" dirty="0" err="1" smtClean="0">
                <a:solidFill>
                  <a:srgbClr val="0070C0"/>
                </a:solidFill>
              </a:rPr>
              <a:t>sağlIyarak</a:t>
            </a:r>
            <a:r>
              <a:rPr lang="tr-TR" sz="1800" b="1" dirty="0" smtClean="0">
                <a:solidFill>
                  <a:srgbClr val="0070C0"/>
                </a:solidFill>
              </a:rPr>
              <a:t> </a:t>
            </a:r>
            <a:r>
              <a:rPr lang="tr-TR" sz="1800" b="1" dirty="0" err="1" smtClean="0">
                <a:solidFill>
                  <a:srgbClr val="0070C0"/>
                </a:solidFill>
              </a:rPr>
              <a:t>alacağI</a:t>
            </a:r>
            <a:r>
              <a:rPr lang="tr-TR" sz="1800" b="1" dirty="0" smtClean="0">
                <a:solidFill>
                  <a:srgbClr val="0070C0"/>
                </a:solidFill>
              </a:rPr>
              <a:t> </a:t>
            </a:r>
            <a:r>
              <a:rPr lang="tr-TR" sz="1800" b="1" dirty="0">
                <a:solidFill>
                  <a:srgbClr val="0070C0"/>
                </a:solidFill>
              </a:rPr>
              <a:t>olan </a:t>
            </a:r>
            <a:r>
              <a:rPr lang="tr-TR" sz="1800" b="1" dirty="0" err="1">
                <a:solidFill>
                  <a:srgbClr val="0070C0"/>
                </a:solidFill>
                <a:hlinkClick r:id="rId2" tooltip="kdv"/>
              </a:rPr>
              <a:t>kdv</a:t>
            </a:r>
            <a:r>
              <a:rPr lang="tr-TR" sz="1800" b="1" dirty="0" err="1">
                <a:solidFill>
                  <a:srgbClr val="0070C0"/>
                </a:solidFill>
              </a:rPr>
              <a:t>'yi</a:t>
            </a:r>
            <a:r>
              <a:rPr lang="tr-TR" sz="1800" b="1" dirty="0">
                <a:solidFill>
                  <a:srgbClr val="0070C0"/>
                </a:solidFill>
              </a:rPr>
              <a:t> sadece </a:t>
            </a:r>
            <a:r>
              <a:rPr lang="tr-TR" sz="1800" b="1" dirty="0" err="1" smtClean="0">
                <a:solidFill>
                  <a:srgbClr val="0070C0"/>
                </a:solidFill>
              </a:rPr>
              <a:t>satIcI</a:t>
            </a:r>
            <a:r>
              <a:rPr lang="tr-TR" sz="1800" b="1" dirty="0" smtClean="0">
                <a:solidFill>
                  <a:srgbClr val="0070C0"/>
                </a:solidFill>
              </a:rPr>
              <a:t> </a:t>
            </a:r>
            <a:r>
              <a:rPr lang="tr-TR" sz="1800" b="1" dirty="0" err="1" smtClean="0">
                <a:solidFill>
                  <a:srgbClr val="0070C0"/>
                </a:solidFill>
              </a:rPr>
              <a:t>kanalI</a:t>
            </a:r>
            <a:r>
              <a:rPr lang="tr-TR" sz="1800" b="1" dirty="0" smtClean="0">
                <a:solidFill>
                  <a:srgbClr val="0070C0"/>
                </a:solidFill>
              </a:rPr>
              <a:t> </a:t>
            </a:r>
            <a:r>
              <a:rPr lang="tr-TR" sz="1800" b="1" dirty="0">
                <a:solidFill>
                  <a:srgbClr val="0070C0"/>
                </a:solidFill>
              </a:rPr>
              <a:t>ile almak yerine ödeme ediminin düzgün </a:t>
            </a:r>
            <a:r>
              <a:rPr lang="tr-TR" sz="1800" b="1" dirty="0" err="1" smtClean="0">
                <a:solidFill>
                  <a:srgbClr val="0070C0"/>
                </a:solidFill>
              </a:rPr>
              <a:t>olmasI</a:t>
            </a:r>
            <a:r>
              <a:rPr lang="tr-TR" sz="1800" b="1" dirty="0" smtClean="0">
                <a:solidFill>
                  <a:srgbClr val="0070C0"/>
                </a:solidFill>
              </a:rPr>
              <a:t> </a:t>
            </a:r>
            <a:r>
              <a:rPr lang="tr-TR" sz="1800" b="1" dirty="0">
                <a:solidFill>
                  <a:srgbClr val="0070C0"/>
                </a:solidFill>
              </a:rPr>
              <a:t>için </a:t>
            </a:r>
            <a:r>
              <a:rPr lang="tr-TR" sz="1800" b="1" dirty="0" err="1" smtClean="0">
                <a:solidFill>
                  <a:srgbClr val="0070C0"/>
                </a:solidFill>
              </a:rPr>
              <a:t>alIcI</a:t>
            </a:r>
            <a:r>
              <a:rPr lang="tr-TR" sz="1800" b="1" dirty="0" smtClean="0">
                <a:solidFill>
                  <a:srgbClr val="0070C0"/>
                </a:solidFill>
              </a:rPr>
              <a:t> </a:t>
            </a:r>
            <a:r>
              <a:rPr lang="tr-TR" sz="1800" b="1" dirty="0">
                <a:solidFill>
                  <a:srgbClr val="0070C0"/>
                </a:solidFill>
              </a:rPr>
              <a:t>ve </a:t>
            </a:r>
            <a:r>
              <a:rPr lang="tr-TR" sz="1800" b="1" dirty="0" err="1" smtClean="0">
                <a:solidFill>
                  <a:srgbClr val="0070C0"/>
                </a:solidFill>
              </a:rPr>
              <a:t>satIcI</a:t>
            </a:r>
            <a:r>
              <a:rPr lang="tr-TR" sz="1800" b="1" dirty="0" smtClean="0">
                <a:solidFill>
                  <a:srgbClr val="0070C0"/>
                </a:solidFill>
              </a:rPr>
              <a:t> </a:t>
            </a:r>
            <a:r>
              <a:rPr lang="tr-TR" sz="1800" b="1" dirty="0" err="1" smtClean="0">
                <a:solidFill>
                  <a:srgbClr val="0070C0"/>
                </a:solidFill>
              </a:rPr>
              <a:t>arasInda</a:t>
            </a:r>
            <a:r>
              <a:rPr lang="tr-TR" sz="1800" b="1" dirty="0" smtClean="0">
                <a:solidFill>
                  <a:srgbClr val="0070C0"/>
                </a:solidFill>
              </a:rPr>
              <a:t> </a:t>
            </a:r>
            <a:r>
              <a:rPr lang="tr-TR" sz="1800" b="1" dirty="0">
                <a:solidFill>
                  <a:srgbClr val="0070C0"/>
                </a:solidFill>
              </a:rPr>
              <a:t>bölüştürerek her </a:t>
            </a:r>
            <a:r>
              <a:rPr lang="tr-TR" sz="1800" b="1" dirty="0" err="1">
                <a:solidFill>
                  <a:srgbClr val="0070C0"/>
                </a:solidFill>
              </a:rPr>
              <a:t>ikisinden'de</a:t>
            </a:r>
            <a:r>
              <a:rPr lang="tr-TR" sz="1800" b="1" dirty="0">
                <a:solidFill>
                  <a:srgbClr val="0070C0"/>
                </a:solidFill>
              </a:rPr>
              <a:t> </a:t>
            </a:r>
            <a:r>
              <a:rPr lang="tr-TR" sz="1800" b="1" dirty="0" err="1" smtClean="0">
                <a:solidFill>
                  <a:srgbClr val="0070C0"/>
                </a:solidFill>
              </a:rPr>
              <a:t>almasIdIr</a:t>
            </a:r>
            <a:r>
              <a:rPr lang="tr-TR" sz="1800" b="1" dirty="0" smtClean="0">
                <a:solidFill>
                  <a:srgbClr val="0070C0"/>
                </a:solidFill>
              </a:rPr>
              <a:t>.</a:t>
            </a:r>
            <a:endParaRPr lang="tr-TR" sz="1800" b="1" dirty="0">
              <a:solidFill>
                <a:srgbClr val="0070C0"/>
              </a:solidFill>
            </a:endParaRPr>
          </a:p>
        </p:txBody>
      </p:sp>
      <p:sp>
        <p:nvSpPr>
          <p:cNvPr id="5" name="Başlık 1"/>
          <p:cNvSpPr txBox="1">
            <a:spLocks/>
          </p:cNvSpPr>
          <p:nvPr/>
        </p:nvSpPr>
        <p:spPr>
          <a:xfrm>
            <a:off x="827584" y="4941168"/>
            <a:ext cx="6552728" cy="829071"/>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b="0" kern="1200" cap="all" spc="-80" baseline="0">
                <a:solidFill>
                  <a:schemeClr val="tx1"/>
                </a:solidFill>
                <a:latin typeface="+mj-lt"/>
                <a:ea typeface="+mj-ea"/>
                <a:cs typeface="+mj-cs"/>
              </a:defRPr>
            </a:lvl1pPr>
          </a:lstStyle>
          <a:p>
            <a:pPr algn="ctr"/>
            <a:r>
              <a:rPr lang="tr-TR" sz="1800" u="sng" dirty="0" smtClean="0">
                <a:solidFill>
                  <a:srgbClr val="FF0000"/>
                </a:solidFill>
              </a:rPr>
              <a:t>2. NOLU KDV BEYANNAMESİ </a:t>
            </a:r>
            <a:r>
              <a:rPr lang="tr-TR" sz="1800" dirty="0" smtClean="0"/>
              <a:t>:		ALIMLARINDA TEVKİFAT UYGULAYAN SORUMLULARIN TEVKİF ETTİKLERİ KDV’Yİ BEYAN ETTİKLERİ ÖZEL BİR BEYANNAME.</a:t>
            </a:r>
            <a:endParaRPr lang="tr-TR" sz="1800" dirty="0"/>
          </a:p>
        </p:txBody>
      </p:sp>
    </p:spTree>
    <p:extLst>
      <p:ext uri="{BB962C8B-B14F-4D97-AF65-F5344CB8AC3E}">
        <p14:creationId xmlns:p14="http://schemas.microsoft.com/office/powerpoint/2010/main" val="27291681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smtClean="0"/>
              <a:t>* servis </a:t>
            </a:r>
            <a:r>
              <a:rPr lang="tr-TR" sz="2400" b="1" dirty="0" err="1" smtClean="0"/>
              <a:t>taşimaciliği</a:t>
            </a:r>
            <a:r>
              <a:rPr lang="tr-TR" sz="2400" b="1" dirty="0" smtClean="0"/>
              <a:t> hizmetleri</a:t>
            </a:r>
            <a:endParaRPr lang="tr-TR" sz="2400" dirty="0">
              <a:solidFill>
                <a:schemeClr val="accent2"/>
              </a:solidFill>
            </a:endParaRPr>
          </a:p>
        </p:txBody>
      </p:sp>
      <p:sp>
        <p:nvSpPr>
          <p:cNvPr id="3" name="Dikdörtgen 2"/>
          <p:cNvSpPr/>
          <p:nvPr/>
        </p:nvSpPr>
        <p:spPr>
          <a:xfrm>
            <a:off x="440120" y="1700808"/>
            <a:ext cx="8424936" cy="4832092"/>
          </a:xfrm>
          <a:prstGeom prst="rect">
            <a:avLst/>
          </a:prstGeom>
        </p:spPr>
        <p:txBody>
          <a:bodyPr wrap="square">
            <a:spAutoFit/>
          </a:bodyPr>
          <a:lstStyle/>
          <a:p>
            <a:r>
              <a:rPr lang="tr-TR" sz="2800" b="1" dirty="0"/>
              <a:t>Kapsam</a:t>
            </a:r>
            <a:endParaRPr lang="tr-TR" sz="2800" dirty="0"/>
          </a:p>
          <a:p>
            <a:endParaRPr lang="tr-TR" sz="2800" dirty="0" smtClean="0"/>
          </a:p>
          <a:p>
            <a:r>
              <a:rPr lang="tr-TR" sz="2800" dirty="0" smtClean="0"/>
              <a:t>	Bu </a:t>
            </a:r>
            <a:r>
              <a:rPr lang="tr-TR" sz="2800" dirty="0"/>
              <a:t>bölüm kapsamına, personel, öğrenci, müşteri ve benzerlerinin belirli bir güzergah dahilinde taşınması amacıyla ihdas ettikleri servis hizmetlerine ilişkin olarak yaptıkları taşımacılık hizmeti alımları girmektedir.</a:t>
            </a:r>
          </a:p>
          <a:p>
            <a:r>
              <a:rPr lang="tr-TR" sz="2800" dirty="0" smtClean="0"/>
              <a:t>	Söz </a:t>
            </a:r>
            <a:r>
              <a:rPr lang="tr-TR" sz="2800" dirty="0"/>
              <a:t>konusu hizmetin, tahsis edilmiş özel plakalı araçlar ile yapılıp yapılmaması </a:t>
            </a:r>
            <a:r>
              <a:rPr lang="tr-TR" sz="2800" dirty="0" err="1"/>
              <a:t>tevkifat</a:t>
            </a:r>
            <a:r>
              <a:rPr lang="tr-TR" sz="2800" dirty="0"/>
              <a:t> uygulaması kapsamında işlem tesisine engel değildir.</a:t>
            </a:r>
          </a:p>
        </p:txBody>
      </p:sp>
    </p:spTree>
    <p:extLst>
      <p:ext uri="{BB962C8B-B14F-4D97-AF65-F5344CB8AC3E}">
        <p14:creationId xmlns:p14="http://schemas.microsoft.com/office/powerpoint/2010/main" val="6720430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külçe metal, bakir, </a:t>
            </a:r>
            <a:r>
              <a:rPr lang="tr-TR" sz="2400" b="1" dirty="0" err="1" smtClean="0"/>
              <a:t>aliminyum</a:t>
            </a:r>
            <a:r>
              <a:rPr lang="tr-TR" sz="2400" b="1" dirty="0" smtClean="0"/>
              <a:t> ve külçe teslimleri </a:t>
            </a:r>
            <a:endParaRPr lang="tr-TR" sz="2400" dirty="0">
              <a:solidFill>
                <a:schemeClr val="accent2"/>
              </a:solidFill>
            </a:endParaRPr>
          </a:p>
        </p:txBody>
      </p:sp>
      <p:sp>
        <p:nvSpPr>
          <p:cNvPr id="3" name="Dikdörtgen 2"/>
          <p:cNvSpPr/>
          <p:nvPr/>
        </p:nvSpPr>
        <p:spPr>
          <a:xfrm>
            <a:off x="539552" y="1844824"/>
            <a:ext cx="8208912" cy="2308324"/>
          </a:xfrm>
          <a:prstGeom prst="rect">
            <a:avLst/>
          </a:prstGeom>
        </p:spPr>
        <p:txBody>
          <a:bodyPr wrap="square">
            <a:spAutoFit/>
          </a:bodyPr>
          <a:lstStyle/>
          <a:p>
            <a:r>
              <a:rPr lang="tr-TR" sz="2400" b="1" dirty="0"/>
              <a:t>Kapsam</a:t>
            </a:r>
            <a:endParaRPr lang="tr-TR" sz="2400" dirty="0"/>
          </a:p>
          <a:p>
            <a:r>
              <a:rPr lang="tr-TR" sz="2400" dirty="0"/>
              <a:t>Tevkifat kapsamına, her türlü hurda metallerden elde edilen külçeler ile hurda metallerden elde edilenler dışındaki bakır, çinko ve alüminyum külçelerinin teslimi girmektedir. </a:t>
            </a:r>
            <a:endParaRPr lang="tr-TR" sz="2400" dirty="0" smtClean="0"/>
          </a:p>
          <a:p>
            <a:r>
              <a:rPr lang="tr-TR" sz="2400" dirty="0" err="1" smtClean="0"/>
              <a:t>Slab</a:t>
            </a:r>
            <a:r>
              <a:rPr lang="tr-TR" sz="2400" dirty="0"/>
              <a:t>, </a:t>
            </a:r>
            <a:r>
              <a:rPr lang="tr-TR" sz="2400" dirty="0" err="1"/>
              <a:t>billet</a:t>
            </a:r>
            <a:r>
              <a:rPr lang="tr-TR" sz="2400" dirty="0"/>
              <a:t> (</a:t>
            </a:r>
            <a:r>
              <a:rPr lang="tr-TR" sz="2400" dirty="0" err="1"/>
              <a:t>biyet</a:t>
            </a:r>
            <a:r>
              <a:rPr lang="tr-TR" sz="2400" dirty="0"/>
              <a:t>), kütük ve </a:t>
            </a:r>
            <a:r>
              <a:rPr lang="tr-TR" sz="2400" dirty="0" err="1"/>
              <a:t>ingot</a:t>
            </a:r>
            <a:r>
              <a:rPr lang="tr-TR" sz="2400" dirty="0"/>
              <a:t> teslimleri de bu uygulama bakımından külçe olarak değerlendirilecektir.</a:t>
            </a:r>
          </a:p>
        </p:txBody>
      </p:sp>
      <p:sp>
        <p:nvSpPr>
          <p:cNvPr id="4" name="Dikdörtgen 3"/>
          <p:cNvSpPr/>
          <p:nvPr/>
        </p:nvSpPr>
        <p:spPr>
          <a:xfrm>
            <a:off x="395536" y="4581128"/>
            <a:ext cx="8208912" cy="1938992"/>
          </a:xfrm>
          <a:prstGeom prst="rect">
            <a:avLst/>
          </a:prstGeom>
        </p:spPr>
        <p:txBody>
          <a:bodyPr wrap="square">
            <a:spAutoFit/>
          </a:bodyPr>
          <a:lstStyle/>
          <a:p>
            <a:r>
              <a:rPr lang="tr-TR" sz="2400" b="1" dirty="0" smtClean="0">
                <a:solidFill>
                  <a:srgbClr val="0070C0"/>
                </a:solidFill>
              </a:rPr>
              <a:t>İSTİSNASI</a:t>
            </a:r>
          </a:p>
          <a:p>
            <a:pPr algn="ctr"/>
            <a:r>
              <a:rPr lang="tr-TR" sz="2400" dirty="0" smtClean="0">
                <a:solidFill>
                  <a:srgbClr val="0070C0"/>
                </a:solidFill>
              </a:rPr>
              <a:t>Hurda </a:t>
            </a:r>
            <a:r>
              <a:rPr lang="tr-TR" sz="2400" dirty="0">
                <a:solidFill>
                  <a:srgbClr val="0070C0"/>
                </a:solidFill>
              </a:rPr>
              <a:t>metallerden elde edilenler dışındaki bakır, çinko ve alüminyum külçelerinin </a:t>
            </a:r>
            <a:r>
              <a:rPr lang="tr-TR" sz="2400" u="sng" dirty="0">
                <a:solidFill>
                  <a:srgbClr val="FF0000"/>
                </a:solidFill>
              </a:rPr>
              <a:t>ithalatçılar ve ilk üreticiler </a:t>
            </a:r>
            <a:r>
              <a:rPr lang="tr-TR" sz="2400" dirty="0">
                <a:solidFill>
                  <a:srgbClr val="0070C0"/>
                </a:solidFill>
              </a:rPr>
              <a:t>(cevherden üretim yapanlar) tarafından yapılan teslimlerinde </a:t>
            </a:r>
            <a:r>
              <a:rPr lang="tr-TR" sz="2400" u="sng" dirty="0" err="1">
                <a:solidFill>
                  <a:srgbClr val="FF0000"/>
                </a:solidFill>
              </a:rPr>
              <a:t>tevkifat</a:t>
            </a:r>
            <a:r>
              <a:rPr lang="tr-TR" sz="2400" u="sng" dirty="0">
                <a:solidFill>
                  <a:srgbClr val="FF0000"/>
                </a:solidFill>
              </a:rPr>
              <a:t> uygulanmayacak</a:t>
            </a:r>
          </a:p>
        </p:txBody>
      </p:sp>
    </p:spTree>
    <p:extLst>
      <p:ext uri="{BB962C8B-B14F-4D97-AF65-F5344CB8AC3E}">
        <p14:creationId xmlns:p14="http://schemas.microsoft.com/office/powerpoint/2010/main" val="130602405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BAKIR ÇİNKO VE ALİMİNYUM ÜRÜNLERİNİN TESLİMİ</a:t>
            </a:r>
            <a:endParaRPr lang="tr-TR" sz="2400" dirty="0">
              <a:solidFill>
                <a:schemeClr val="accent2"/>
              </a:solidFill>
            </a:endParaRPr>
          </a:p>
        </p:txBody>
      </p:sp>
      <p:sp>
        <p:nvSpPr>
          <p:cNvPr id="3" name="Dikdörtgen 2"/>
          <p:cNvSpPr/>
          <p:nvPr/>
        </p:nvSpPr>
        <p:spPr>
          <a:xfrm>
            <a:off x="467544" y="1720840"/>
            <a:ext cx="8352928" cy="3108543"/>
          </a:xfrm>
          <a:prstGeom prst="rect">
            <a:avLst/>
          </a:prstGeom>
        </p:spPr>
        <p:txBody>
          <a:bodyPr wrap="square">
            <a:spAutoFit/>
          </a:bodyPr>
          <a:lstStyle/>
          <a:p>
            <a:r>
              <a:rPr lang="tr-TR" sz="2800" b="1" dirty="0" smtClean="0"/>
              <a:t>KAPSAM</a:t>
            </a:r>
            <a:endParaRPr lang="tr-TR" sz="2400" b="1" dirty="0" smtClean="0"/>
          </a:p>
          <a:p>
            <a:r>
              <a:rPr lang="tr-TR" sz="2400" dirty="0" smtClean="0"/>
              <a:t>	</a:t>
            </a:r>
            <a:r>
              <a:rPr lang="tr-TR" sz="2400" dirty="0"/>
              <a:t>Tevkifat kapsamına, </a:t>
            </a:r>
            <a:r>
              <a:rPr lang="tr-TR" sz="2400" dirty="0" smtClean="0"/>
              <a:t>bakır, çinko, alüminyum ile bunların </a:t>
            </a:r>
            <a:r>
              <a:rPr lang="tr-TR" sz="2400" dirty="0"/>
              <a:t>alaşımlarından mamul; anot, katot, granül, </a:t>
            </a:r>
            <a:r>
              <a:rPr lang="tr-TR" sz="2400" dirty="0" err="1"/>
              <a:t>filmaşin</a:t>
            </a:r>
            <a:r>
              <a:rPr lang="tr-TR" sz="2400" dirty="0"/>
              <a:t>, profil, levha, tabaka, rulo, şerit, panel, sac, boru, pirinç çubuk, lama, her türlü tel ve benzerleri girmektedir</a:t>
            </a:r>
            <a:r>
              <a:rPr lang="tr-TR" sz="2400" dirty="0" smtClean="0"/>
              <a:t>.</a:t>
            </a:r>
          </a:p>
          <a:p>
            <a:r>
              <a:rPr lang="tr-TR" sz="2400" dirty="0" smtClean="0"/>
              <a:t>	Bunların</a:t>
            </a:r>
            <a:r>
              <a:rPr lang="tr-TR" sz="2400" dirty="0"/>
              <a:t>, </a:t>
            </a:r>
            <a:r>
              <a:rPr lang="tr-TR" sz="2400" u="sng" dirty="0">
                <a:solidFill>
                  <a:srgbClr val="FF0000"/>
                </a:solidFill>
              </a:rPr>
              <a:t>ilk üreticileri (cevherden üretim yapanlar) ile ithalatçıları </a:t>
            </a:r>
            <a:r>
              <a:rPr lang="tr-TR" sz="2400" dirty="0"/>
              <a:t>tarafından tesliminde </a:t>
            </a:r>
            <a:r>
              <a:rPr lang="tr-TR" sz="2400" u="sng" dirty="0" err="1">
                <a:solidFill>
                  <a:srgbClr val="FF0000"/>
                </a:solidFill>
              </a:rPr>
              <a:t>tevkifat</a:t>
            </a:r>
            <a:r>
              <a:rPr lang="tr-TR" sz="2400" u="sng" dirty="0">
                <a:solidFill>
                  <a:srgbClr val="FF0000"/>
                </a:solidFill>
              </a:rPr>
              <a:t> uygulanmayacak</a:t>
            </a:r>
            <a:r>
              <a:rPr lang="tr-TR" sz="2400" dirty="0"/>
              <a:t>, sonraki safhaların teslimleri ise </a:t>
            </a:r>
            <a:r>
              <a:rPr lang="tr-TR" sz="2400" dirty="0" err="1"/>
              <a:t>tevkifata</a:t>
            </a:r>
            <a:r>
              <a:rPr lang="tr-TR" sz="2400" dirty="0"/>
              <a:t> tabi olacaktır.</a:t>
            </a:r>
          </a:p>
        </p:txBody>
      </p:sp>
    </p:spTree>
    <p:extLst>
      <p:ext uri="{BB962C8B-B14F-4D97-AF65-F5344CB8AC3E}">
        <p14:creationId xmlns:p14="http://schemas.microsoft.com/office/powerpoint/2010/main" val="370902323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HURDA VE ATIK TESLİMLERİ</a:t>
            </a:r>
            <a:endParaRPr lang="tr-TR" sz="2400" dirty="0">
              <a:solidFill>
                <a:schemeClr val="accent2"/>
              </a:solidFill>
            </a:endParaRPr>
          </a:p>
        </p:txBody>
      </p:sp>
      <p:sp>
        <p:nvSpPr>
          <p:cNvPr id="3" name="Dikdörtgen 2"/>
          <p:cNvSpPr/>
          <p:nvPr/>
        </p:nvSpPr>
        <p:spPr>
          <a:xfrm>
            <a:off x="323528" y="2136339"/>
            <a:ext cx="8208912" cy="2308324"/>
          </a:xfrm>
          <a:prstGeom prst="rect">
            <a:avLst/>
          </a:prstGeom>
        </p:spPr>
        <p:txBody>
          <a:bodyPr wrap="square">
            <a:spAutoFit/>
          </a:bodyPr>
          <a:lstStyle/>
          <a:p>
            <a:r>
              <a:rPr lang="tr-TR" sz="2400" dirty="0"/>
              <a:t>Hurda kavramı; her türlü metal, plastik, lastik, kauçuk, kâğıt ve cam hurdasını, bunların hurda halindeki karışımlarını, aynen veya onarılmak suretiyle üretim amaçlarına uygun olarak kullanılamayacak haldeki metal, plastik, lastik, kauçuk, kâğıt ve cam karakterli her türlü ham, yarı mamul ve mamul maddeyi ifade etmektedir.</a:t>
            </a:r>
          </a:p>
        </p:txBody>
      </p:sp>
      <p:sp>
        <p:nvSpPr>
          <p:cNvPr id="5" name="Dikdörtgen 4"/>
          <p:cNvSpPr/>
          <p:nvPr/>
        </p:nvSpPr>
        <p:spPr>
          <a:xfrm>
            <a:off x="1403648" y="5013176"/>
            <a:ext cx="7416824" cy="1200329"/>
          </a:xfrm>
          <a:prstGeom prst="rect">
            <a:avLst/>
          </a:prstGeom>
        </p:spPr>
        <p:txBody>
          <a:bodyPr wrap="square">
            <a:spAutoFit/>
          </a:bodyPr>
          <a:lstStyle/>
          <a:p>
            <a:r>
              <a:rPr lang="tr-TR" sz="2400" dirty="0">
                <a:solidFill>
                  <a:srgbClr val="FF0000"/>
                </a:solidFill>
              </a:rPr>
              <a:t>Ancak, bu malların teslimi ile ilgili olarak aynı Kanunun (18/1) maddesine göre istisnadan </a:t>
            </a:r>
            <a:r>
              <a:rPr lang="tr-TR" sz="2400" dirty="0" smtClean="0">
                <a:solidFill>
                  <a:srgbClr val="FF0000"/>
                </a:solidFill>
              </a:rPr>
              <a:t>vazgeçilmesi halinde </a:t>
            </a:r>
            <a:r>
              <a:rPr lang="tr-TR" sz="2400" dirty="0" err="1" smtClean="0">
                <a:solidFill>
                  <a:srgbClr val="FF0000"/>
                </a:solidFill>
              </a:rPr>
              <a:t>tevkifat</a:t>
            </a:r>
            <a:r>
              <a:rPr lang="tr-TR" sz="2400" dirty="0" smtClean="0">
                <a:solidFill>
                  <a:srgbClr val="FF0000"/>
                </a:solidFill>
              </a:rPr>
              <a:t> uygulanacaktır.</a:t>
            </a:r>
            <a:endParaRPr lang="tr-TR" sz="2400" dirty="0">
              <a:solidFill>
                <a:srgbClr val="FF0000"/>
              </a:solidFill>
            </a:endParaRPr>
          </a:p>
        </p:txBody>
      </p:sp>
    </p:spTree>
    <p:extLst>
      <p:ext uri="{BB962C8B-B14F-4D97-AF65-F5344CB8AC3E}">
        <p14:creationId xmlns:p14="http://schemas.microsoft.com/office/powerpoint/2010/main" val="26258482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METAL, PLASTİK, LASTİK, KAUÇUK, KAĞIT VE CAM HURDA VE ATIKLARINDAN ELDE EDİLEN HAMMADDE TESLİMLERİ</a:t>
            </a:r>
            <a:endParaRPr lang="tr-TR" sz="2400" dirty="0">
              <a:solidFill>
                <a:schemeClr val="accent2"/>
              </a:solidFill>
            </a:endParaRPr>
          </a:p>
        </p:txBody>
      </p:sp>
      <p:sp>
        <p:nvSpPr>
          <p:cNvPr id="3" name="Dikdörtgen 2"/>
          <p:cNvSpPr/>
          <p:nvPr/>
        </p:nvSpPr>
        <p:spPr>
          <a:xfrm>
            <a:off x="683568" y="1859340"/>
            <a:ext cx="8064896" cy="3416320"/>
          </a:xfrm>
          <a:prstGeom prst="rect">
            <a:avLst/>
          </a:prstGeom>
        </p:spPr>
        <p:txBody>
          <a:bodyPr wrap="square">
            <a:spAutoFit/>
          </a:bodyPr>
          <a:lstStyle/>
          <a:p>
            <a:r>
              <a:rPr lang="tr-TR" sz="2400" b="1" dirty="0"/>
              <a:t>Kapsam</a:t>
            </a:r>
            <a:endParaRPr lang="tr-TR" sz="2400" dirty="0"/>
          </a:p>
          <a:p>
            <a:r>
              <a:rPr lang="tr-TR" sz="2400" dirty="0"/>
              <a:t>Metal, plastik, lastik, kauçuk, kâğıt ve cam hurda ve atıklarının çeşitli işlemlerden geçirilip işlenmesi sonucunda elde edilen ve genellikle hurda ve atık niteliklerini kaybederek metal, plastik, lastik, kauçuk, kâğıt ve cam esaslı malzeme imalatında hammadde olarak kullanılan mamul niteliğindeki kırık, çapak, toz, granül ve benzeri ürünlerin teslimi </a:t>
            </a:r>
            <a:r>
              <a:rPr lang="tr-TR" sz="2400" dirty="0" err="1"/>
              <a:t>tevkifat</a:t>
            </a:r>
            <a:r>
              <a:rPr lang="tr-TR" sz="2400" dirty="0"/>
              <a:t> uygulaması kapsamındadır.</a:t>
            </a:r>
          </a:p>
        </p:txBody>
      </p:sp>
      <p:sp>
        <p:nvSpPr>
          <p:cNvPr id="5" name="Dikdörtgen 4"/>
          <p:cNvSpPr/>
          <p:nvPr/>
        </p:nvSpPr>
        <p:spPr>
          <a:xfrm>
            <a:off x="1259632" y="5315576"/>
            <a:ext cx="7488832" cy="1200329"/>
          </a:xfrm>
          <a:prstGeom prst="rect">
            <a:avLst/>
          </a:prstGeom>
        </p:spPr>
        <p:txBody>
          <a:bodyPr wrap="square">
            <a:spAutoFit/>
          </a:bodyPr>
          <a:lstStyle/>
          <a:p>
            <a:r>
              <a:rPr lang="tr-TR" sz="2400" dirty="0">
                <a:solidFill>
                  <a:srgbClr val="FF0000"/>
                </a:solidFill>
              </a:rPr>
              <a:t>Bunların, ithalatçıları tarafından tesliminde </a:t>
            </a:r>
            <a:r>
              <a:rPr lang="tr-TR" sz="2400" dirty="0" err="1">
                <a:solidFill>
                  <a:srgbClr val="FF0000"/>
                </a:solidFill>
              </a:rPr>
              <a:t>tevkifat</a:t>
            </a:r>
            <a:r>
              <a:rPr lang="tr-TR" sz="2400" dirty="0">
                <a:solidFill>
                  <a:srgbClr val="FF0000"/>
                </a:solidFill>
              </a:rPr>
              <a:t> uygulanmayacak, sonraki safhaların teslimleri ise </a:t>
            </a:r>
            <a:r>
              <a:rPr lang="tr-TR" sz="2400" dirty="0" err="1">
                <a:solidFill>
                  <a:srgbClr val="FF0000"/>
                </a:solidFill>
              </a:rPr>
              <a:t>tevkifata</a:t>
            </a:r>
            <a:r>
              <a:rPr lang="tr-TR" sz="2400" dirty="0">
                <a:solidFill>
                  <a:srgbClr val="FF0000"/>
                </a:solidFill>
              </a:rPr>
              <a:t> tabi olacaktır. </a:t>
            </a:r>
          </a:p>
        </p:txBody>
      </p:sp>
    </p:spTree>
    <p:extLst>
      <p:ext uri="{BB962C8B-B14F-4D97-AF65-F5344CB8AC3E}">
        <p14:creationId xmlns:p14="http://schemas.microsoft.com/office/powerpoint/2010/main" val="32039204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PAMUK, TİFTİK, YÜN VE YAPAĞI İLE HAM POST VE DERİ TESLİMLERİ</a:t>
            </a:r>
            <a:endParaRPr lang="tr-TR" sz="2400" dirty="0">
              <a:solidFill>
                <a:schemeClr val="accent2"/>
              </a:solidFill>
            </a:endParaRPr>
          </a:p>
        </p:txBody>
      </p:sp>
      <p:sp>
        <p:nvSpPr>
          <p:cNvPr id="3" name="Dikdörtgen 2"/>
          <p:cNvSpPr/>
          <p:nvPr/>
        </p:nvSpPr>
        <p:spPr>
          <a:xfrm>
            <a:off x="395536" y="1844824"/>
            <a:ext cx="8352928" cy="4524315"/>
          </a:xfrm>
          <a:prstGeom prst="rect">
            <a:avLst/>
          </a:prstGeom>
        </p:spPr>
        <p:txBody>
          <a:bodyPr wrap="square">
            <a:spAutoFit/>
          </a:bodyPr>
          <a:lstStyle/>
          <a:p>
            <a:r>
              <a:rPr lang="tr-TR" sz="2400" b="1" dirty="0" smtClean="0"/>
              <a:t>KAPSAM</a:t>
            </a:r>
            <a:endParaRPr lang="tr-TR" sz="2400" b="1" dirty="0"/>
          </a:p>
          <a:p>
            <a:endParaRPr lang="tr-TR" sz="2400" dirty="0" smtClean="0"/>
          </a:p>
          <a:p>
            <a:r>
              <a:rPr lang="tr-TR" sz="2400" dirty="0" smtClean="0"/>
              <a:t>- Kütlü </a:t>
            </a:r>
            <a:r>
              <a:rPr lang="tr-TR" sz="2400" dirty="0"/>
              <a:t>ve elyaf pamuk, </a:t>
            </a:r>
            <a:r>
              <a:rPr lang="tr-TR" sz="2400" dirty="0" err="1"/>
              <a:t>linter</a:t>
            </a:r>
            <a:r>
              <a:rPr lang="tr-TR" sz="2400" dirty="0"/>
              <a:t> pamuk, pamuk lifi döküntüleri, natürel veya </a:t>
            </a:r>
            <a:r>
              <a:rPr lang="tr-TR" sz="2400" dirty="0" err="1"/>
              <a:t>tops</a:t>
            </a:r>
            <a:r>
              <a:rPr lang="tr-TR" sz="2400" dirty="0"/>
              <a:t> haldeki tiftik, yün ve yapağı,</a:t>
            </a:r>
          </a:p>
          <a:p>
            <a:endParaRPr lang="tr-TR" sz="2400" dirty="0" smtClean="0"/>
          </a:p>
          <a:p>
            <a:r>
              <a:rPr lang="tr-TR" sz="2400" dirty="0" smtClean="0"/>
              <a:t>- </a:t>
            </a:r>
            <a:r>
              <a:rPr lang="tr-TR" sz="2400" dirty="0"/>
              <a:t>Türk Gümrük Tarife Cetvelinin 41.01 pozisyonundaki sığır ve atların, 41.02 pozisyonundaki koyun ve kuzuların (astragan veya karakul, </a:t>
            </a:r>
            <a:r>
              <a:rPr lang="tr-TR" sz="2400" dirty="0" err="1"/>
              <a:t>persaniye</a:t>
            </a:r>
            <a:r>
              <a:rPr lang="tr-TR" sz="2400" dirty="0"/>
              <a:t>, </a:t>
            </a:r>
            <a:r>
              <a:rPr lang="tr-TR" sz="2400" dirty="0" err="1"/>
              <a:t>breitschwanz</a:t>
            </a:r>
            <a:r>
              <a:rPr lang="tr-TR" sz="2400" dirty="0"/>
              <a:t> ve benzerleri, Hint, Çin, Moğolistan ve Tibet kuzuları hariç), 41.03 pozisyonundaki keçi ve oğlakların (Yemen, Moğolistan ve Tibet keçi ve oğlakları hariç) ham post ve derilerinin,</a:t>
            </a:r>
          </a:p>
          <a:p>
            <a:r>
              <a:rPr lang="tr-TR" sz="2400" dirty="0"/>
              <a:t>tesliminde </a:t>
            </a:r>
            <a:r>
              <a:rPr lang="tr-TR" sz="2400" dirty="0" err="1"/>
              <a:t>tevkifat</a:t>
            </a:r>
            <a:r>
              <a:rPr lang="tr-TR" sz="2400" dirty="0"/>
              <a:t> uygulanacaktır.</a:t>
            </a:r>
          </a:p>
        </p:txBody>
      </p:sp>
    </p:spTree>
    <p:extLst>
      <p:ext uri="{BB962C8B-B14F-4D97-AF65-F5344CB8AC3E}">
        <p14:creationId xmlns:p14="http://schemas.microsoft.com/office/powerpoint/2010/main" val="15600493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4360" y="116632"/>
            <a:ext cx="8435280" cy="72008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AĞAÇ VE ORMAN ÜRÜNLERİ TESLİMLERİ</a:t>
            </a:r>
            <a:endParaRPr lang="tr-TR" sz="2400" dirty="0">
              <a:solidFill>
                <a:schemeClr val="accent2"/>
              </a:solidFill>
            </a:endParaRPr>
          </a:p>
        </p:txBody>
      </p:sp>
      <p:sp>
        <p:nvSpPr>
          <p:cNvPr id="3" name="Dikdörtgen 2"/>
          <p:cNvSpPr/>
          <p:nvPr/>
        </p:nvSpPr>
        <p:spPr>
          <a:xfrm>
            <a:off x="611560" y="1124744"/>
            <a:ext cx="8280920" cy="5170646"/>
          </a:xfrm>
          <a:prstGeom prst="rect">
            <a:avLst/>
          </a:prstGeom>
        </p:spPr>
        <p:txBody>
          <a:bodyPr wrap="square">
            <a:spAutoFit/>
          </a:bodyPr>
          <a:lstStyle/>
          <a:p>
            <a:r>
              <a:rPr lang="tr-TR" sz="2200" dirty="0"/>
              <a:t>Ağaç işleme endüstrisinde kullanılan ve ilk madde-malzeme niteliğinde olan her türlü ağaç, tomruk, </a:t>
            </a:r>
            <a:r>
              <a:rPr lang="tr-TR" sz="2200" dirty="0" smtClean="0"/>
              <a:t>odun,</a:t>
            </a:r>
          </a:p>
          <a:p>
            <a:endParaRPr lang="tr-TR" sz="2200" dirty="0" smtClean="0"/>
          </a:p>
          <a:p>
            <a:r>
              <a:rPr lang="tr-TR" sz="2200" dirty="0" smtClean="0"/>
              <a:t>Bunların </a:t>
            </a:r>
            <a:r>
              <a:rPr lang="tr-TR" sz="2200" dirty="0"/>
              <a:t>önceden belirlenmiş ölçülerde biçilmesiyle elde edilen inşaatlık, </a:t>
            </a:r>
            <a:r>
              <a:rPr lang="tr-TR" sz="2200" dirty="0" err="1"/>
              <a:t>doğramalık</a:t>
            </a:r>
            <a:r>
              <a:rPr lang="tr-TR" sz="2200" dirty="0"/>
              <a:t>, marangozluk, </a:t>
            </a:r>
            <a:r>
              <a:rPr lang="tr-TR" sz="2200" dirty="0" err="1"/>
              <a:t>mobilyalık</a:t>
            </a:r>
            <a:r>
              <a:rPr lang="tr-TR" sz="2200" dirty="0"/>
              <a:t> ve benzeri kereste</a:t>
            </a:r>
            <a:r>
              <a:rPr lang="tr-TR" sz="2200" dirty="0" smtClean="0"/>
              <a:t>,</a:t>
            </a:r>
          </a:p>
          <a:p>
            <a:endParaRPr lang="tr-TR" sz="2200" dirty="0"/>
          </a:p>
          <a:p>
            <a:r>
              <a:rPr lang="tr-TR" sz="2200" dirty="0" smtClean="0"/>
              <a:t>Mobilya </a:t>
            </a:r>
            <a:r>
              <a:rPr lang="tr-TR" sz="2200" dirty="0"/>
              <a:t>ve kereste imalatı sonucu ortaya çıkan kırpıntı, çıta ve benzeri imalat artıkları ile odun artığı talaş teslimleri </a:t>
            </a:r>
            <a:r>
              <a:rPr lang="tr-TR" sz="2200" dirty="0" err="1"/>
              <a:t>tevkifat</a:t>
            </a:r>
            <a:r>
              <a:rPr lang="tr-TR" sz="2200" dirty="0"/>
              <a:t> uygulaması kapsamındadır.</a:t>
            </a:r>
          </a:p>
          <a:p>
            <a:endParaRPr lang="tr-TR" sz="2200" dirty="0" smtClean="0"/>
          </a:p>
          <a:p>
            <a:r>
              <a:rPr lang="tr-TR" sz="2200" dirty="0" smtClean="0"/>
              <a:t>Öte </a:t>
            </a:r>
            <a:r>
              <a:rPr lang="tr-TR" sz="2200" dirty="0"/>
              <a:t>yandan, tomruk, odun, kereste, kırpıntı, atık vb. mahiyetinde olmayan; mobilya, kapı-pencere doğraması, döşeme malzemesi, sunta, levha, </a:t>
            </a:r>
            <a:r>
              <a:rPr lang="tr-TR" sz="2200" dirty="0" err="1"/>
              <a:t>mdf</a:t>
            </a:r>
            <a:r>
              <a:rPr lang="tr-TR" sz="2200" dirty="0"/>
              <a:t>, rabıta, lambri, süpürgelik ve benzeri ürünlerin tesliminde </a:t>
            </a:r>
            <a:r>
              <a:rPr lang="tr-TR" sz="2200" dirty="0" err="1"/>
              <a:t>tevkifat</a:t>
            </a:r>
            <a:r>
              <a:rPr lang="tr-TR" sz="2200" dirty="0"/>
              <a:t> uygulanmayacaktır.</a:t>
            </a:r>
          </a:p>
        </p:txBody>
      </p:sp>
    </p:spTree>
    <p:extLst>
      <p:ext uri="{BB962C8B-B14F-4D97-AF65-F5344CB8AC3E}">
        <p14:creationId xmlns:p14="http://schemas.microsoft.com/office/powerpoint/2010/main" val="10421538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54360" y="116632"/>
            <a:ext cx="8435280" cy="72008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AĞAÇ VE ORMAN ÜRÜNLERİ TESLİMLERİ</a:t>
            </a:r>
            <a:endParaRPr lang="tr-TR" sz="2400" dirty="0">
              <a:solidFill>
                <a:schemeClr val="accent2"/>
              </a:solidFill>
            </a:endParaRPr>
          </a:p>
        </p:txBody>
      </p:sp>
      <p:sp>
        <p:nvSpPr>
          <p:cNvPr id="3" name="Dikdörtgen 2"/>
          <p:cNvSpPr/>
          <p:nvPr/>
        </p:nvSpPr>
        <p:spPr>
          <a:xfrm>
            <a:off x="467544" y="1166843"/>
            <a:ext cx="8280920" cy="4524315"/>
          </a:xfrm>
          <a:prstGeom prst="rect">
            <a:avLst/>
          </a:prstGeom>
        </p:spPr>
        <p:txBody>
          <a:bodyPr wrap="square">
            <a:spAutoFit/>
          </a:bodyPr>
          <a:lstStyle/>
          <a:p>
            <a:r>
              <a:rPr lang="tr-TR" sz="2400" dirty="0" smtClean="0"/>
              <a:t>Kapsama Girmeyeneler</a:t>
            </a:r>
          </a:p>
          <a:p>
            <a:endParaRPr lang="tr-TR" sz="2400" dirty="0" smtClean="0"/>
          </a:p>
          <a:p>
            <a:r>
              <a:rPr lang="tr-TR" sz="2400" dirty="0" smtClean="0"/>
              <a:t>Öte </a:t>
            </a:r>
            <a:r>
              <a:rPr lang="tr-TR" sz="2400" dirty="0"/>
              <a:t>yandan, tomruk, odun, kereste, kırpıntı, atık vb. mahiyetinde olmayan; </a:t>
            </a:r>
            <a:endParaRPr lang="tr-TR" sz="2400" dirty="0" smtClean="0"/>
          </a:p>
          <a:p>
            <a:endParaRPr lang="tr-TR" sz="2400" dirty="0"/>
          </a:p>
          <a:p>
            <a:r>
              <a:rPr lang="tr-TR" sz="2400" dirty="0" smtClean="0">
                <a:solidFill>
                  <a:srgbClr val="FF0000"/>
                </a:solidFill>
              </a:rPr>
              <a:t>Mobilya</a:t>
            </a:r>
            <a:r>
              <a:rPr lang="tr-TR" sz="2400" dirty="0">
                <a:solidFill>
                  <a:srgbClr val="FF0000"/>
                </a:solidFill>
              </a:rPr>
              <a:t>, </a:t>
            </a:r>
            <a:endParaRPr lang="tr-TR" sz="2400" dirty="0" smtClean="0">
              <a:solidFill>
                <a:srgbClr val="FF0000"/>
              </a:solidFill>
            </a:endParaRPr>
          </a:p>
          <a:p>
            <a:r>
              <a:rPr lang="tr-TR" sz="2400" dirty="0" smtClean="0"/>
              <a:t>	</a:t>
            </a:r>
            <a:r>
              <a:rPr lang="tr-TR" sz="2400" dirty="0" smtClean="0">
                <a:solidFill>
                  <a:srgbClr val="00B0F0"/>
                </a:solidFill>
              </a:rPr>
              <a:t>Kapı-pencere </a:t>
            </a:r>
            <a:r>
              <a:rPr lang="tr-TR" sz="2400" dirty="0">
                <a:solidFill>
                  <a:srgbClr val="00B0F0"/>
                </a:solidFill>
              </a:rPr>
              <a:t>doğraması, </a:t>
            </a:r>
            <a:endParaRPr lang="tr-TR" sz="2400" dirty="0" smtClean="0">
              <a:solidFill>
                <a:srgbClr val="00B0F0"/>
              </a:solidFill>
            </a:endParaRPr>
          </a:p>
          <a:p>
            <a:r>
              <a:rPr lang="tr-TR" sz="2400" dirty="0" smtClean="0"/>
              <a:t>Döşeme </a:t>
            </a:r>
            <a:r>
              <a:rPr lang="tr-TR" sz="2400" dirty="0"/>
              <a:t>malzemesi, </a:t>
            </a:r>
            <a:endParaRPr lang="tr-TR" sz="2400" dirty="0" smtClean="0"/>
          </a:p>
          <a:p>
            <a:r>
              <a:rPr lang="tr-TR" sz="2400" dirty="0" smtClean="0"/>
              <a:t>	</a:t>
            </a:r>
            <a:r>
              <a:rPr lang="tr-TR" sz="2400" dirty="0" smtClean="0">
                <a:solidFill>
                  <a:srgbClr val="7030A0"/>
                </a:solidFill>
              </a:rPr>
              <a:t>Sunta</a:t>
            </a:r>
            <a:r>
              <a:rPr lang="tr-TR" sz="2400" dirty="0">
                <a:solidFill>
                  <a:srgbClr val="7030A0"/>
                </a:solidFill>
              </a:rPr>
              <a:t>, levha, </a:t>
            </a:r>
            <a:r>
              <a:rPr lang="tr-TR" sz="2400" dirty="0" err="1">
                <a:solidFill>
                  <a:srgbClr val="7030A0"/>
                </a:solidFill>
              </a:rPr>
              <a:t>mdf</a:t>
            </a:r>
            <a:r>
              <a:rPr lang="tr-TR" sz="2400" dirty="0">
                <a:solidFill>
                  <a:srgbClr val="7030A0"/>
                </a:solidFill>
              </a:rPr>
              <a:t>, </a:t>
            </a:r>
            <a:endParaRPr lang="tr-TR" sz="2400" dirty="0" smtClean="0">
              <a:solidFill>
                <a:srgbClr val="7030A0"/>
              </a:solidFill>
            </a:endParaRPr>
          </a:p>
          <a:p>
            <a:r>
              <a:rPr lang="tr-TR" sz="2400" dirty="0" smtClean="0">
                <a:solidFill>
                  <a:schemeClr val="accent2">
                    <a:lumMod val="75000"/>
                  </a:schemeClr>
                </a:solidFill>
              </a:rPr>
              <a:t>Rabıta</a:t>
            </a:r>
            <a:r>
              <a:rPr lang="tr-TR" sz="2400" dirty="0">
                <a:solidFill>
                  <a:schemeClr val="accent2">
                    <a:lumMod val="75000"/>
                  </a:schemeClr>
                </a:solidFill>
              </a:rPr>
              <a:t>, lambri, süpürgelik </a:t>
            </a:r>
            <a:endParaRPr lang="tr-TR" sz="2400" dirty="0" smtClean="0">
              <a:solidFill>
                <a:schemeClr val="accent2">
                  <a:lumMod val="75000"/>
                </a:schemeClr>
              </a:solidFill>
            </a:endParaRPr>
          </a:p>
          <a:p>
            <a:r>
              <a:rPr lang="tr-TR" sz="2400" dirty="0"/>
              <a:t>	</a:t>
            </a:r>
            <a:r>
              <a:rPr lang="tr-TR" sz="2400" dirty="0" smtClean="0"/>
              <a:t>ve </a:t>
            </a:r>
            <a:r>
              <a:rPr lang="tr-TR" sz="2400" dirty="0"/>
              <a:t>benzeri ürünlerin tesliminde </a:t>
            </a:r>
            <a:r>
              <a:rPr lang="tr-TR" sz="2400" dirty="0" err="1"/>
              <a:t>tevkifat</a:t>
            </a:r>
            <a:r>
              <a:rPr lang="tr-TR" sz="2400" dirty="0"/>
              <a:t> uygulanmayacaktır.</a:t>
            </a:r>
          </a:p>
        </p:txBody>
      </p:sp>
    </p:spTree>
    <p:extLst>
      <p:ext uri="{BB962C8B-B14F-4D97-AF65-F5344CB8AC3E}">
        <p14:creationId xmlns:p14="http://schemas.microsoft.com/office/powerpoint/2010/main" val="37070246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340768"/>
            <a:ext cx="6768752" cy="2880320"/>
          </a:xfrm>
        </p:spPr>
        <p:txBody>
          <a:bodyPr>
            <a:normAutofit/>
          </a:bodyPr>
          <a:lstStyle/>
          <a:p>
            <a:pPr algn="ctr"/>
            <a:r>
              <a:rPr lang="tr-TR" dirty="0" smtClean="0">
                <a:solidFill>
                  <a:srgbClr val="002060"/>
                </a:solidFill>
              </a:rPr>
              <a:t>YALNIZCA</a:t>
            </a:r>
            <a:br>
              <a:rPr lang="tr-TR" dirty="0" smtClean="0">
                <a:solidFill>
                  <a:srgbClr val="002060"/>
                </a:solidFill>
              </a:rPr>
            </a:br>
            <a:r>
              <a:rPr lang="tr-TR" dirty="0" smtClean="0">
                <a:solidFill>
                  <a:srgbClr val="FF0000"/>
                </a:solidFill>
              </a:rPr>
              <a:t>BELİRLENMİŞ ALICILARIN </a:t>
            </a:r>
            <a:r>
              <a:rPr lang="tr-TR" dirty="0" smtClean="0">
                <a:solidFill>
                  <a:srgbClr val="002060"/>
                </a:solidFill>
              </a:rPr>
              <a:t>TEVKİFAT SORUMLUSU TUTULDUĞU İŞLEMLER</a:t>
            </a:r>
            <a:endParaRPr lang="tr-TR" dirty="0">
              <a:solidFill>
                <a:srgbClr val="002060"/>
              </a:solidFill>
            </a:endParaRPr>
          </a:p>
        </p:txBody>
      </p:sp>
    </p:spTree>
    <p:extLst>
      <p:ext uri="{BB962C8B-B14F-4D97-AF65-F5344CB8AC3E}">
        <p14:creationId xmlns:p14="http://schemas.microsoft.com/office/powerpoint/2010/main" val="413720796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000" u="sng" dirty="0" smtClean="0">
                <a:solidFill>
                  <a:schemeClr val="accent2"/>
                </a:solidFill>
              </a:rPr>
              <a:t>KISMİ </a:t>
            </a:r>
            <a:r>
              <a:rPr lang="tr-TR" sz="2000" u="sng" dirty="0" err="1" smtClean="0">
                <a:solidFill>
                  <a:schemeClr val="accent2"/>
                </a:solidFill>
              </a:rPr>
              <a:t>tevkifata</a:t>
            </a:r>
            <a:r>
              <a:rPr lang="tr-TR" sz="2000" u="sng" dirty="0" smtClean="0">
                <a:solidFill>
                  <a:schemeClr val="accent2"/>
                </a:solidFill>
              </a:rPr>
              <a:t> tabi işlemler</a:t>
            </a:r>
            <a:br>
              <a:rPr lang="tr-TR" sz="2000" u="sng" dirty="0" smtClean="0">
                <a:solidFill>
                  <a:schemeClr val="accent2"/>
                </a:solidFill>
              </a:rPr>
            </a:br>
            <a:r>
              <a:rPr lang="tr-TR" sz="2400" dirty="0">
                <a:solidFill>
                  <a:schemeClr val="accent2"/>
                </a:solidFill>
              </a:rPr>
              <a:t/>
            </a:r>
            <a:br>
              <a:rPr lang="tr-TR" sz="2400" dirty="0">
                <a:solidFill>
                  <a:schemeClr val="accent2"/>
                </a:solidFill>
              </a:rPr>
            </a:br>
            <a:r>
              <a:rPr lang="tr-TR" sz="2000" b="1" dirty="0"/>
              <a:t>* </a:t>
            </a:r>
            <a:r>
              <a:rPr lang="tr-TR" sz="2000" b="1" dirty="0" smtClean="0"/>
              <a:t>YAPIM İŞLERİ İLE BU İŞLERLE BİRLİKTE İFA EDİLEN MÜHENDİSLİK, MİMARLIK VE ETÜD PROJE HİZMETLERİ</a:t>
            </a:r>
            <a:endParaRPr lang="tr-TR" sz="2000" dirty="0">
              <a:solidFill>
                <a:schemeClr val="accent2"/>
              </a:solidFill>
            </a:endParaRPr>
          </a:p>
        </p:txBody>
      </p:sp>
      <p:sp>
        <p:nvSpPr>
          <p:cNvPr id="3" name="Dikdörtgen 2"/>
          <p:cNvSpPr/>
          <p:nvPr/>
        </p:nvSpPr>
        <p:spPr>
          <a:xfrm>
            <a:off x="251520" y="1656765"/>
            <a:ext cx="8568952" cy="4893647"/>
          </a:xfrm>
          <a:prstGeom prst="rect">
            <a:avLst/>
          </a:prstGeom>
        </p:spPr>
        <p:txBody>
          <a:bodyPr wrap="square">
            <a:spAutoFit/>
          </a:bodyPr>
          <a:lstStyle/>
          <a:p>
            <a:r>
              <a:rPr lang="tr-TR" sz="2400" b="1" dirty="0"/>
              <a:t>Kapsam</a:t>
            </a:r>
            <a:endParaRPr lang="tr-TR" sz="2400" dirty="0"/>
          </a:p>
          <a:p>
            <a:r>
              <a:rPr lang="tr-TR" sz="2400" dirty="0" smtClean="0"/>
              <a:t>- </a:t>
            </a:r>
            <a:r>
              <a:rPr lang="tr-TR" sz="2400" dirty="0"/>
              <a:t>Bina, karayolu, demiryolu, otoyol, havalimanı, rıhtım, liman, tersane, köprü, tünel, metro, viyadük, spor tesisi, alt yapı, boru iletim hattı, haberleşme ve enerji nakil hattı, baraj, enerji santrali, rafineri tesisi, sulama tesisi, toprak ıslahı, </a:t>
            </a:r>
            <a:r>
              <a:rPr lang="tr-TR" sz="2400" dirty="0" err="1"/>
              <a:t>dekapaj</a:t>
            </a:r>
            <a:r>
              <a:rPr lang="tr-TR" sz="2400" dirty="0"/>
              <a:t>, taşkın koruma ve benzerlerine ilişkin her türlü inşaat işleri.</a:t>
            </a:r>
          </a:p>
          <a:p>
            <a:endParaRPr lang="tr-TR" sz="2400" dirty="0" smtClean="0"/>
          </a:p>
          <a:p>
            <a:r>
              <a:rPr lang="tr-TR" sz="2400" dirty="0" smtClean="0"/>
              <a:t>- </a:t>
            </a:r>
            <a:r>
              <a:rPr lang="tr-TR" sz="2400" dirty="0"/>
              <a:t>Yukarıda sayılan yapılar ve inşaat işleri ile ilgili tesisat, imalat, </a:t>
            </a:r>
            <a:r>
              <a:rPr lang="tr-TR" sz="2400" dirty="0" err="1"/>
              <a:t>ihrazat</a:t>
            </a:r>
            <a:r>
              <a:rPr lang="tr-TR" sz="2400" dirty="0"/>
              <a:t>, nakliye, ısıtma-soğutma sistemleri, ses sistemi, görüntü sistemi, ışık sistemi, tamamlama, (boya badana dahil) her türlü bakım-onarım, dekorasyon, restorasyon, çevre düzenleme, </a:t>
            </a:r>
            <a:r>
              <a:rPr lang="tr-TR" sz="2400" dirty="0" err="1"/>
              <a:t>dekapaj</a:t>
            </a:r>
            <a:r>
              <a:rPr lang="tr-TR" sz="2400" dirty="0"/>
              <a:t>, sondaj, yıkma, güçlendirme, montaj, </a:t>
            </a:r>
            <a:r>
              <a:rPr lang="tr-TR" sz="2400" dirty="0" err="1"/>
              <a:t>demontaj</a:t>
            </a:r>
            <a:r>
              <a:rPr lang="tr-TR" sz="2400" dirty="0"/>
              <a:t> ve benzeri işler.</a:t>
            </a:r>
          </a:p>
        </p:txBody>
      </p:sp>
    </p:spTree>
    <p:extLst>
      <p:ext uri="{BB962C8B-B14F-4D97-AF65-F5344CB8AC3E}">
        <p14:creationId xmlns:p14="http://schemas.microsoft.com/office/powerpoint/2010/main" val="30909734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35696" y="908720"/>
            <a:ext cx="6048672" cy="829071"/>
          </a:xfrm>
        </p:spPr>
        <p:txBody>
          <a:bodyPr/>
          <a:lstStyle/>
          <a:p>
            <a:pPr marL="342900" indent="-342900" algn="ctr">
              <a:buFont typeface="Arial" pitchFamily="34" charset="0"/>
              <a:buChar char="•"/>
            </a:pPr>
            <a:r>
              <a:rPr lang="tr-TR" sz="2000" u="sng" dirty="0" err="1" smtClean="0">
                <a:solidFill>
                  <a:srgbClr val="FF0000"/>
                </a:solidFill>
              </a:rPr>
              <a:t>beLİRLENMİŞ</a:t>
            </a:r>
            <a:r>
              <a:rPr lang="tr-TR" sz="2000" u="sng" dirty="0" smtClean="0">
                <a:solidFill>
                  <a:srgbClr val="FF0000"/>
                </a:solidFill>
              </a:rPr>
              <a:t> ALICILAR</a:t>
            </a:r>
            <a:r>
              <a:rPr lang="tr-TR" sz="2000" dirty="0" smtClean="0"/>
              <a:t> :	TEBLİĞİN 3.1.2.b. Bölümünde </a:t>
            </a:r>
            <a:r>
              <a:rPr lang="tr-TR" sz="2000" dirty="0" err="1" smtClean="0"/>
              <a:t>sayilan</a:t>
            </a:r>
            <a:r>
              <a:rPr lang="tr-TR" sz="2000" dirty="0" smtClean="0"/>
              <a:t> tüm kişi, kurum ve </a:t>
            </a:r>
            <a:r>
              <a:rPr lang="tr-TR" sz="2000" dirty="0" err="1" smtClean="0"/>
              <a:t>kuruluşlardIr</a:t>
            </a:r>
            <a:r>
              <a:rPr lang="tr-TR" sz="2000" dirty="0" smtClean="0"/>
              <a:t>.</a:t>
            </a:r>
            <a:endParaRPr lang="tr-TR" sz="2000" dirty="0"/>
          </a:p>
        </p:txBody>
      </p:sp>
      <p:sp>
        <p:nvSpPr>
          <p:cNvPr id="3" name="Metin Yer Tutucusu 2"/>
          <p:cNvSpPr>
            <a:spLocks noGrp="1"/>
          </p:cNvSpPr>
          <p:nvPr>
            <p:ph type="body" idx="1"/>
          </p:nvPr>
        </p:nvSpPr>
        <p:spPr>
          <a:xfrm>
            <a:off x="457200" y="228601"/>
            <a:ext cx="3898776" cy="392087"/>
          </a:xfrm>
          <a:solidFill>
            <a:schemeClr val="accent5">
              <a:lumMod val="20000"/>
              <a:lumOff val="80000"/>
            </a:schemeClr>
          </a:solidFill>
          <a:ln>
            <a:solidFill>
              <a:schemeClr val="tx1"/>
            </a:solidFill>
          </a:ln>
        </p:spPr>
        <p:txBody>
          <a:bodyPr>
            <a:normAutofit fontScale="85000" lnSpcReduction="20000"/>
          </a:bodyPr>
          <a:lstStyle/>
          <a:p>
            <a:r>
              <a:rPr lang="tr-TR" sz="2800" dirty="0" smtClean="0"/>
              <a:t>Kavramlar :</a:t>
            </a:r>
            <a:endParaRPr lang="tr-TR" sz="2800" dirty="0"/>
          </a:p>
        </p:txBody>
      </p:sp>
      <p:sp>
        <p:nvSpPr>
          <p:cNvPr id="4" name="Başlık 1"/>
          <p:cNvSpPr txBox="1">
            <a:spLocks/>
          </p:cNvSpPr>
          <p:nvPr/>
        </p:nvSpPr>
        <p:spPr>
          <a:xfrm>
            <a:off x="254111" y="1988840"/>
            <a:ext cx="8352928" cy="1152128"/>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b="0" kern="1200" cap="all" spc="-80" baseline="0">
                <a:solidFill>
                  <a:schemeClr val="tx1"/>
                </a:solidFill>
                <a:latin typeface="+mj-lt"/>
                <a:ea typeface="+mj-ea"/>
                <a:cs typeface="+mj-cs"/>
              </a:defRPr>
            </a:lvl1pPr>
          </a:lstStyle>
          <a:p>
            <a:r>
              <a:rPr lang="tr-TR" sz="2000" u="sng" dirty="0" err="1" smtClean="0">
                <a:solidFill>
                  <a:srgbClr val="FF0000"/>
                </a:solidFill>
              </a:rPr>
              <a:t>Kdv</a:t>
            </a:r>
            <a:r>
              <a:rPr lang="tr-TR" sz="2000" u="sng" dirty="0" smtClean="0">
                <a:solidFill>
                  <a:srgbClr val="FF0000"/>
                </a:solidFill>
              </a:rPr>
              <a:t> mükellefleri</a:t>
            </a:r>
            <a:r>
              <a:rPr lang="tr-TR" sz="2000" dirty="0" smtClean="0"/>
              <a:t>:	(sadece sorumlu </a:t>
            </a:r>
            <a:r>
              <a:rPr lang="tr-TR" sz="2000" dirty="0" err="1" smtClean="0"/>
              <a:t>sIfatIyla</a:t>
            </a:r>
            <a:r>
              <a:rPr lang="tr-TR" sz="2000" dirty="0" smtClean="0"/>
              <a:t>  </a:t>
            </a:r>
            <a:r>
              <a:rPr lang="tr-TR" sz="2000" dirty="0" err="1" smtClean="0"/>
              <a:t>kdv</a:t>
            </a:r>
            <a:r>
              <a:rPr lang="tr-TR" sz="2000" dirty="0" smtClean="0"/>
              <a:t> ödeyenler hariç ) </a:t>
            </a:r>
            <a:r>
              <a:rPr lang="tr-TR" sz="2000" dirty="0" smtClean="0">
                <a:solidFill>
                  <a:srgbClr val="0070C0"/>
                </a:solidFill>
              </a:rPr>
              <a:t>tüm </a:t>
            </a:r>
            <a:r>
              <a:rPr lang="tr-TR" sz="2000" dirty="0" err="1" smtClean="0">
                <a:solidFill>
                  <a:srgbClr val="0070C0"/>
                </a:solidFill>
              </a:rPr>
              <a:t>kdv</a:t>
            </a:r>
            <a:r>
              <a:rPr lang="tr-TR" sz="2000" dirty="0" smtClean="0">
                <a:solidFill>
                  <a:srgbClr val="0070C0"/>
                </a:solidFill>
              </a:rPr>
              <a:t> mükelleflerini kapsamaktadır.</a:t>
            </a:r>
            <a:endParaRPr lang="tr-TR" sz="2000" dirty="0">
              <a:solidFill>
                <a:srgbClr val="0070C0"/>
              </a:solidFill>
            </a:endParaRPr>
          </a:p>
        </p:txBody>
      </p:sp>
      <p:sp>
        <p:nvSpPr>
          <p:cNvPr id="5" name="Başlık 1"/>
          <p:cNvSpPr txBox="1">
            <a:spLocks/>
          </p:cNvSpPr>
          <p:nvPr/>
        </p:nvSpPr>
        <p:spPr>
          <a:xfrm>
            <a:off x="1403648" y="3170923"/>
            <a:ext cx="7416824" cy="1266189"/>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b="0" kern="1200" cap="all" spc="-80" baseline="0">
                <a:solidFill>
                  <a:schemeClr val="tx1"/>
                </a:solidFill>
                <a:latin typeface="+mj-lt"/>
                <a:ea typeface="+mj-ea"/>
                <a:cs typeface="+mj-cs"/>
              </a:defRPr>
            </a:lvl1pPr>
          </a:lstStyle>
          <a:p>
            <a:pPr algn="ctr"/>
            <a:r>
              <a:rPr lang="tr-TR" sz="1800" u="sng" dirty="0" smtClean="0">
                <a:solidFill>
                  <a:srgbClr val="FF0000"/>
                </a:solidFill>
              </a:rPr>
              <a:t>Vergi </a:t>
            </a:r>
            <a:r>
              <a:rPr lang="tr-TR" sz="1800" u="sng" dirty="0" err="1" smtClean="0">
                <a:solidFill>
                  <a:srgbClr val="FF0000"/>
                </a:solidFill>
              </a:rPr>
              <a:t>sorunmlusu</a:t>
            </a:r>
            <a:r>
              <a:rPr lang="tr-TR" sz="1800" dirty="0" smtClean="0"/>
              <a:t>:	</a:t>
            </a:r>
            <a:r>
              <a:rPr lang="tr-TR" sz="1800" dirty="0">
                <a:solidFill>
                  <a:srgbClr val="0070C0"/>
                </a:solidFill>
              </a:rPr>
              <a:t>kendisi </a:t>
            </a:r>
            <a:r>
              <a:rPr lang="tr-TR" sz="1800" dirty="0" err="1" smtClean="0">
                <a:solidFill>
                  <a:srgbClr val="0070C0"/>
                </a:solidFill>
              </a:rPr>
              <a:t>asIl</a:t>
            </a:r>
            <a:r>
              <a:rPr lang="tr-TR" sz="1800" dirty="0" smtClean="0">
                <a:solidFill>
                  <a:srgbClr val="0070C0"/>
                </a:solidFill>
              </a:rPr>
              <a:t> </a:t>
            </a:r>
            <a:r>
              <a:rPr lang="tr-TR" sz="1800" dirty="0">
                <a:hlinkClick r:id="rId2" action="ppaction://hlinkfile" tooltip="vergi yükümlüsü"/>
              </a:rPr>
              <a:t>vergi yükümlüsü</a:t>
            </a:r>
            <a:r>
              <a:rPr lang="tr-TR" sz="1800" dirty="0"/>
              <a:t> </a:t>
            </a:r>
            <a:r>
              <a:rPr lang="tr-TR" sz="1800" dirty="0" err="1" smtClean="0">
                <a:solidFill>
                  <a:srgbClr val="0070C0"/>
                </a:solidFill>
              </a:rPr>
              <a:t>olmadIğI</a:t>
            </a:r>
            <a:r>
              <a:rPr lang="tr-TR" sz="1800" dirty="0" smtClean="0">
                <a:solidFill>
                  <a:srgbClr val="0070C0"/>
                </a:solidFill>
              </a:rPr>
              <a:t> </a:t>
            </a:r>
            <a:r>
              <a:rPr lang="tr-TR" sz="1800" dirty="0">
                <a:solidFill>
                  <a:srgbClr val="0070C0"/>
                </a:solidFill>
              </a:rPr>
              <a:t>halde, </a:t>
            </a:r>
            <a:r>
              <a:rPr lang="tr-TR" sz="1800" dirty="0" err="1" smtClean="0">
                <a:solidFill>
                  <a:srgbClr val="0070C0"/>
                </a:solidFill>
              </a:rPr>
              <a:t>asIl</a:t>
            </a:r>
            <a:r>
              <a:rPr lang="tr-TR" sz="1800" dirty="0" smtClean="0">
                <a:solidFill>
                  <a:srgbClr val="0070C0"/>
                </a:solidFill>
              </a:rPr>
              <a:t> </a:t>
            </a:r>
            <a:r>
              <a:rPr lang="tr-TR" sz="1800" dirty="0">
                <a:solidFill>
                  <a:srgbClr val="0070C0"/>
                </a:solidFill>
              </a:rPr>
              <a:t>vergi yükümlüsünün vergiye dair işlemlerini yaparak vergisini ödeyen 3. kişidir.</a:t>
            </a:r>
            <a:r>
              <a:rPr lang="tr-TR" sz="1800" dirty="0"/>
              <a:t/>
            </a:r>
            <a:br>
              <a:rPr lang="tr-TR" sz="1800" dirty="0"/>
            </a:br>
            <a:endParaRPr lang="tr-TR" sz="1800" dirty="0"/>
          </a:p>
        </p:txBody>
      </p:sp>
      <p:sp>
        <p:nvSpPr>
          <p:cNvPr id="6" name="Başlık 1"/>
          <p:cNvSpPr txBox="1">
            <a:spLocks/>
          </p:cNvSpPr>
          <p:nvPr/>
        </p:nvSpPr>
        <p:spPr>
          <a:xfrm>
            <a:off x="225451" y="4293096"/>
            <a:ext cx="6578798" cy="829071"/>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b="0" kern="1200" cap="all" spc="-80" baseline="0">
                <a:solidFill>
                  <a:schemeClr val="tx1"/>
                </a:solidFill>
                <a:latin typeface="+mj-lt"/>
                <a:ea typeface="+mj-ea"/>
                <a:cs typeface="+mj-cs"/>
              </a:defRPr>
            </a:lvl1pPr>
          </a:lstStyle>
          <a:p>
            <a:pPr algn="ctr"/>
            <a:r>
              <a:rPr lang="tr-TR" sz="2000" u="sng" dirty="0" smtClean="0">
                <a:solidFill>
                  <a:srgbClr val="FF0000"/>
                </a:solidFill>
              </a:rPr>
              <a:t>TAM TEVKİFAT</a:t>
            </a:r>
            <a:r>
              <a:rPr lang="tr-TR" sz="2000" dirty="0" smtClean="0"/>
              <a:t>:</a:t>
            </a:r>
            <a:r>
              <a:rPr lang="tr-TR" sz="1600" dirty="0" smtClean="0"/>
              <a:t>	</a:t>
            </a:r>
            <a:r>
              <a:rPr lang="tr-TR" sz="1600" dirty="0"/>
              <a:t>işlem bedeli üzerinden hesaplanan verginin tamamının işleme muhatap olan </a:t>
            </a:r>
            <a:r>
              <a:rPr lang="tr-TR" sz="1600" dirty="0" err="1" smtClean="0"/>
              <a:t>alIcIlar</a:t>
            </a:r>
            <a:r>
              <a:rPr lang="tr-TR" sz="1600" dirty="0" smtClean="0"/>
              <a:t> </a:t>
            </a:r>
            <a:r>
              <a:rPr lang="tr-TR" sz="1600" dirty="0" err="1" smtClean="0"/>
              <a:t>tarafIndan</a:t>
            </a:r>
            <a:r>
              <a:rPr lang="tr-TR" sz="1600" dirty="0" smtClean="0"/>
              <a:t> </a:t>
            </a:r>
            <a:r>
              <a:rPr lang="tr-TR" sz="1600" dirty="0"/>
              <a:t>beyan edilip ödenmesi</a:t>
            </a:r>
          </a:p>
        </p:txBody>
      </p:sp>
      <p:sp>
        <p:nvSpPr>
          <p:cNvPr id="7" name="Başlık 1"/>
          <p:cNvSpPr txBox="1">
            <a:spLocks/>
          </p:cNvSpPr>
          <p:nvPr/>
        </p:nvSpPr>
        <p:spPr>
          <a:xfrm>
            <a:off x="1187624" y="5517232"/>
            <a:ext cx="7632848" cy="1080120"/>
          </a:xfrm>
          <a:prstGeom prst="rect">
            <a:avLst/>
          </a:prstGeom>
        </p:spPr>
        <p:txBody>
          <a:bodyPr vert="horz" lIns="91440" tIns="45720" rIns="91440" bIns="45720" rtlCol="0" anchor="ctr">
            <a:noAutofit/>
          </a:bodyPr>
          <a:lstStyle>
            <a:lvl1pPr algn="l" defTabSz="914400" rtl="0" eaLnBrk="1" latinLnBrk="0" hangingPunct="1">
              <a:lnSpc>
                <a:spcPct val="100000"/>
              </a:lnSpc>
              <a:spcBef>
                <a:spcPct val="0"/>
              </a:spcBef>
              <a:buNone/>
              <a:defRPr sz="8800" b="0" kern="1200" cap="all" spc="-80" baseline="0">
                <a:solidFill>
                  <a:schemeClr val="tx1"/>
                </a:solidFill>
                <a:latin typeface="+mj-lt"/>
                <a:ea typeface="+mj-ea"/>
                <a:cs typeface="+mj-cs"/>
              </a:defRPr>
            </a:lvl1pPr>
          </a:lstStyle>
          <a:p>
            <a:pPr algn="ctr"/>
            <a:r>
              <a:rPr lang="tr-TR" sz="2000" u="sng" dirty="0" err="1" smtClean="0">
                <a:solidFill>
                  <a:srgbClr val="FF0000"/>
                </a:solidFill>
              </a:rPr>
              <a:t>KIsmİ</a:t>
            </a:r>
            <a:r>
              <a:rPr lang="tr-TR" sz="2000" u="sng" dirty="0" smtClean="0">
                <a:solidFill>
                  <a:srgbClr val="FF0000"/>
                </a:solidFill>
              </a:rPr>
              <a:t> TEVKİFAT</a:t>
            </a:r>
            <a:r>
              <a:rPr lang="tr-TR" sz="2000" dirty="0" smtClean="0">
                <a:solidFill>
                  <a:srgbClr val="FF0000"/>
                </a:solidFill>
              </a:rPr>
              <a:t>:</a:t>
            </a:r>
            <a:r>
              <a:rPr lang="tr-TR" sz="1600" dirty="0" smtClean="0">
                <a:solidFill>
                  <a:srgbClr val="0070C0"/>
                </a:solidFill>
              </a:rPr>
              <a:t>	</a:t>
            </a:r>
            <a:r>
              <a:rPr lang="tr-TR" sz="1600" dirty="0">
                <a:solidFill>
                  <a:schemeClr val="accent5"/>
                </a:solidFill>
              </a:rPr>
              <a:t>hesaplanan verginin Maliye </a:t>
            </a:r>
            <a:r>
              <a:rPr lang="tr-TR" sz="1600" dirty="0" err="1" smtClean="0">
                <a:solidFill>
                  <a:schemeClr val="accent5"/>
                </a:solidFill>
              </a:rPr>
              <a:t>BakanlIğInca</a:t>
            </a:r>
            <a:r>
              <a:rPr lang="tr-TR" sz="1600" dirty="0" smtClean="0">
                <a:solidFill>
                  <a:schemeClr val="accent5"/>
                </a:solidFill>
              </a:rPr>
              <a:t> </a:t>
            </a:r>
            <a:r>
              <a:rPr lang="tr-TR" sz="1600" dirty="0">
                <a:solidFill>
                  <a:schemeClr val="accent5"/>
                </a:solidFill>
              </a:rPr>
              <a:t>belirlenen </a:t>
            </a:r>
            <a:r>
              <a:rPr lang="tr-TR" sz="1600" dirty="0" err="1" smtClean="0">
                <a:solidFill>
                  <a:schemeClr val="accent5"/>
                </a:solidFill>
              </a:rPr>
              <a:t>kIsmInIn</a:t>
            </a:r>
            <a:r>
              <a:rPr lang="tr-TR" sz="1600" dirty="0">
                <a:solidFill>
                  <a:schemeClr val="accent5"/>
                </a:solidFill>
              </a:rPr>
              <a:t>, işleme muhatap olan alıcılar </a:t>
            </a:r>
            <a:r>
              <a:rPr lang="tr-TR" sz="1600" dirty="0" err="1" smtClean="0">
                <a:solidFill>
                  <a:schemeClr val="accent5"/>
                </a:solidFill>
              </a:rPr>
              <a:t>tarafIndan</a:t>
            </a:r>
            <a:r>
              <a:rPr lang="tr-TR" sz="1600" dirty="0">
                <a:solidFill>
                  <a:schemeClr val="accent5"/>
                </a:solidFill>
              </a:rPr>
              <a:t>, diğer </a:t>
            </a:r>
            <a:r>
              <a:rPr lang="tr-TR" sz="1600" dirty="0" err="1" smtClean="0">
                <a:solidFill>
                  <a:schemeClr val="accent5"/>
                </a:solidFill>
              </a:rPr>
              <a:t>kIsmInIn</a:t>
            </a:r>
            <a:r>
              <a:rPr lang="tr-TR" sz="1600" dirty="0" smtClean="0">
                <a:solidFill>
                  <a:schemeClr val="accent5"/>
                </a:solidFill>
              </a:rPr>
              <a:t> </a:t>
            </a:r>
            <a:r>
              <a:rPr lang="tr-TR" sz="1600" dirty="0">
                <a:solidFill>
                  <a:schemeClr val="accent5"/>
                </a:solidFill>
              </a:rPr>
              <a:t>ise işlemi (teslim veya hizmeti) yapan </a:t>
            </a:r>
            <a:r>
              <a:rPr lang="tr-TR" sz="1600" dirty="0" err="1" smtClean="0">
                <a:solidFill>
                  <a:schemeClr val="accent5"/>
                </a:solidFill>
              </a:rPr>
              <a:t>tarafIndan</a:t>
            </a:r>
            <a:r>
              <a:rPr lang="tr-TR" sz="1600" dirty="0" smtClean="0">
                <a:solidFill>
                  <a:schemeClr val="accent5"/>
                </a:solidFill>
              </a:rPr>
              <a:t> </a:t>
            </a:r>
            <a:r>
              <a:rPr lang="tr-TR" sz="1600" dirty="0">
                <a:solidFill>
                  <a:schemeClr val="accent5"/>
                </a:solidFill>
              </a:rPr>
              <a:t>beyan edilip ödenmesidir.</a:t>
            </a:r>
          </a:p>
        </p:txBody>
      </p:sp>
    </p:spTree>
    <p:extLst>
      <p:ext uri="{BB962C8B-B14F-4D97-AF65-F5344CB8AC3E}">
        <p14:creationId xmlns:p14="http://schemas.microsoft.com/office/powerpoint/2010/main" val="210721059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000" u="sng" dirty="0" smtClean="0">
                <a:solidFill>
                  <a:schemeClr val="accent2"/>
                </a:solidFill>
              </a:rPr>
              <a:t>KISMİ </a:t>
            </a:r>
            <a:r>
              <a:rPr lang="tr-TR" sz="2000" u="sng" dirty="0" err="1" smtClean="0">
                <a:solidFill>
                  <a:schemeClr val="accent2"/>
                </a:solidFill>
              </a:rPr>
              <a:t>tevkifata</a:t>
            </a:r>
            <a:r>
              <a:rPr lang="tr-TR" sz="2000" u="sng" dirty="0" smtClean="0">
                <a:solidFill>
                  <a:schemeClr val="accent2"/>
                </a:solidFill>
              </a:rPr>
              <a:t> tabi işlemler</a:t>
            </a:r>
            <a:br>
              <a:rPr lang="tr-TR" sz="2000" u="sng" dirty="0" smtClean="0">
                <a:solidFill>
                  <a:schemeClr val="accent2"/>
                </a:solidFill>
              </a:rPr>
            </a:br>
            <a:r>
              <a:rPr lang="tr-TR" sz="2400" dirty="0">
                <a:solidFill>
                  <a:schemeClr val="accent2"/>
                </a:solidFill>
              </a:rPr>
              <a:t/>
            </a:r>
            <a:br>
              <a:rPr lang="tr-TR" sz="2400" dirty="0">
                <a:solidFill>
                  <a:schemeClr val="accent2"/>
                </a:solidFill>
              </a:rPr>
            </a:br>
            <a:r>
              <a:rPr lang="tr-TR" sz="2000" b="1" dirty="0"/>
              <a:t>* </a:t>
            </a:r>
            <a:r>
              <a:rPr lang="tr-TR" sz="2000" b="1" dirty="0" smtClean="0"/>
              <a:t>YAPIM İŞLERİ İLE BU İŞLERLE BİRLİKTE İFA EDİLEN MÜHENDİSLİK, MİMARLIK VE ETÜD PROJE HİZMETLERİ</a:t>
            </a:r>
            <a:endParaRPr lang="tr-TR" sz="2000" dirty="0">
              <a:solidFill>
                <a:schemeClr val="accent2"/>
              </a:solidFill>
            </a:endParaRPr>
          </a:p>
        </p:txBody>
      </p:sp>
      <p:sp>
        <p:nvSpPr>
          <p:cNvPr id="3" name="Dikdörtgen 2"/>
          <p:cNvSpPr/>
          <p:nvPr/>
        </p:nvSpPr>
        <p:spPr>
          <a:xfrm>
            <a:off x="251520" y="1656765"/>
            <a:ext cx="8568952" cy="3416320"/>
          </a:xfrm>
          <a:prstGeom prst="rect">
            <a:avLst/>
          </a:prstGeom>
        </p:spPr>
        <p:txBody>
          <a:bodyPr wrap="square">
            <a:spAutoFit/>
          </a:bodyPr>
          <a:lstStyle/>
          <a:p>
            <a:r>
              <a:rPr lang="tr-TR" sz="2400" b="1" dirty="0"/>
              <a:t>Kapsam</a:t>
            </a:r>
            <a:endParaRPr lang="tr-TR" sz="2400" dirty="0"/>
          </a:p>
          <a:p>
            <a:pPr marL="342900" indent="-342900">
              <a:buFontTx/>
              <a:buChar char="-"/>
            </a:pPr>
            <a:r>
              <a:rPr lang="tr-TR" sz="2400" dirty="0" smtClean="0"/>
              <a:t>Yapım </a:t>
            </a:r>
            <a:r>
              <a:rPr lang="tr-TR" sz="2400" dirty="0"/>
              <a:t>işleri ile birlikte ifa edilen; mimarlık, mühendislik, etüt, plan, proje, harita (</a:t>
            </a:r>
            <a:r>
              <a:rPr lang="tr-TR" sz="2400" dirty="0" err="1"/>
              <a:t>kadastral</a:t>
            </a:r>
            <a:r>
              <a:rPr lang="tr-TR" sz="2400" dirty="0"/>
              <a:t> harita dahil), kadastro, imar uygulama, her ölçekte imar planı hazırlama ve benzeri hizmetler. </a:t>
            </a:r>
            <a:endParaRPr lang="tr-TR" sz="2400" dirty="0" smtClean="0"/>
          </a:p>
          <a:p>
            <a:pPr marL="342900" indent="-342900">
              <a:buFontTx/>
              <a:buChar char="-"/>
            </a:pPr>
            <a:endParaRPr lang="tr-TR" sz="2400" dirty="0"/>
          </a:p>
          <a:p>
            <a:pPr marL="342900" indent="-342900">
              <a:buFontTx/>
              <a:buChar char="-"/>
            </a:pPr>
            <a:r>
              <a:rPr lang="tr-TR" sz="2400" dirty="0" smtClean="0">
                <a:solidFill>
                  <a:srgbClr val="FFC000"/>
                </a:solidFill>
              </a:rPr>
              <a:t>Bu </a:t>
            </a:r>
            <a:r>
              <a:rPr lang="tr-TR" sz="2400" dirty="0">
                <a:solidFill>
                  <a:srgbClr val="FFC000"/>
                </a:solidFill>
              </a:rPr>
              <a:t>hizmetler yapım işlerinden ayrı ve bağımsız olarak verildiği takdirde Tebliğin (3.2.2.) bölümü kapsamında </a:t>
            </a:r>
            <a:r>
              <a:rPr lang="tr-TR" sz="2400" dirty="0" smtClean="0">
                <a:solidFill>
                  <a:srgbClr val="FFC000"/>
                </a:solidFill>
              </a:rPr>
              <a:t>değerlendirilir ve 9/10 oranında </a:t>
            </a:r>
            <a:r>
              <a:rPr lang="tr-TR" sz="2400" dirty="0" err="1" smtClean="0">
                <a:solidFill>
                  <a:srgbClr val="FFC000"/>
                </a:solidFill>
              </a:rPr>
              <a:t>tevkifat</a:t>
            </a:r>
            <a:r>
              <a:rPr lang="tr-TR" sz="2400" dirty="0" smtClean="0">
                <a:solidFill>
                  <a:srgbClr val="FFC000"/>
                </a:solidFill>
              </a:rPr>
              <a:t> uygulanır.</a:t>
            </a:r>
            <a:endParaRPr lang="tr-TR" sz="2400" dirty="0">
              <a:solidFill>
                <a:srgbClr val="FFC000"/>
              </a:solidFill>
            </a:endParaRPr>
          </a:p>
        </p:txBody>
      </p:sp>
    </p:spTree>
    <p:extLst>
      <p:ext uri="{BB962C8B-B14F-4D97-AF65-F5344CB8AC3E}">
        <p14:creationId xmlns:p14="http://schemas.microsoft.com/office/powerpoint/2010/main" val="170783109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ETÜD, PLAN, PROJE, DANIŞMANLIK, DENETİM VE BENZERİ HİZMETLER</a:t>
            </a:r>
            <a:endParaRPr lang="tr-TR" sz="2400" dirty="0">
              <a:solidFill>
                <a:schemeClr val="accent2"/>
              </a:solidFill>
            </a:endParaRPr>
          </a:p>
        </p:txBody>
      </p:sp>
      <p:sp>
        <p:nvSpPr>
          <p:cNvPr id="3" name="Dikdörtgen 2"/>
          <p:cNvSpPr/>
          <p:nvPr/>
        </p:nvSpPr>
        <p:spPr>
          <a:xfrm>
            <a:off x="107504" y="2274838"/>
            <a:ext cx="8712968" cy="3785652"/>
          </a:xfrm>
          <a:prstGeom prst="rect">
            <a:avLst/>
          </a:prstGeom>
        </p:spPr>
        <p:txBody>
          <a:bodyPr wrap="square">
            <a:spAutoFit/>
          </a:bodyPr>
          <a:lstStyle/>
          <a:p>
            <a:r>
              <a:rPr lang="tr-TR" sz="2400" b="1" dirty="0" smtClean="0"/>
              <a:t>Kapsam</a:t>
            </a:r>
          </a:p>
          <a:p>
            <a:endParaRPr lang="tr-TR" sz="2400" dirty="0" smtClean="0"/>
          </a:p>
          <a:p>
            <a:r>
              <a:rPr lang="tr-TR" sz="2400" dirty="0" smtClean="0">
                <a:solidFill>
                  <a:srgbClr val="FFC000"/>
                </a:solidFill>
              </a:rPr>
              <a:t>- </a:t>
            </a:r>
            <a:r>
              <a:rPr lang="tr-TR" sz="2400" dirty="0">
                <a:solidFill>
                  <a:srgbClr val="FFC000"/>
                </a:solidFill>
              </a:rPr>
              <a:t>Piyasa etüt-araştırma,</a:t>
            </a:r>
          </a:p>
          <a:p>
            <a:r>
              <a:rPr lang="tr-TR" sz="2400" dirty="0" smtClean="0">
                <a:solidFill>
                  <a:srgbClr val="FF0000"/>
                </a:solidFill>
              </a:rPr>
              <a:t>- </a:t>
            </a:r>
            <a:r>
              <a:rPr lang="tr-TR" sz="2400" dirty="0">
                <a:solidFill>
                  <a:srgbClr val="FF0000"/>
                </a:solidFill>
              </a:rPr>
              <a:t>Ekspertiz,</a:t>
            </a:r>
          </a:p>
          <a:p>
            <a:r>
              <a:rPr lang="tr-TR" sz="2400" dirty="0">
                <a:solidFill>
                  <a:srgbClr val="0070C0"/>
                </a:solidFill>
              </a:rPr>
              <a:t>- Plan-proje,</a:t>
            </a:r>
          </a:p>
          <a:p>
            <a:r>
              <a:rPr lang="tr-TR" sz="2400" dirty="0" smtClean="0"/>
              <a:t>- </a:t>
            </a:r>
            <a:r>
              <a:rPr lang="tr-TR" sz="2400" u="sng" dirty="0"/>
              <a:t>Teknik, ekonomik, mali ve hukuki </a:t>
            </a:r>
            <a:r>
              <a:rPr lang="tr-TR" sz="2400" dirty="0"/>
              <a:t>alanda sunulan </a:t>
            </a:r>
            <a:endParaRPr lang="tr-TR" sz="2400" dirty="0" smtClean="0"/>
          </a:p>
          <a:p>
            <a:r>
              <a:rPr lang="tr-TR" sz="2400" dirty="0"/>
              <a:t>	</a:t>
            </a:r>
            <a:r>
              <a:rPr lang="tr-TR" sz="2400" dirty="0" smtClean="0"/>
              <a:t>* danışmanlık</a:t>
            </a:r>
            <a:r>
              <a:rPr lang="tr-TR" sz="2400" dirty="0"/>
              <a:t>, </a:t>
            </a:r>
            <a:endParaRPr lang="tr-TR" sz="2400" dirty="0" smtClean="0"/>
          </a:p>
          <a:p>
            <a:r>
              <a:rPr lang="tr-TR" sz="2400" dirty="0"/>
              <a:t>	</a:t>
            </a:r>
            <a:r>
              <a:rPr lang="tr-TR" sz="2400" dirty="0" smtClean="0"/>
              <a:t>* müşavirlik</a:t>
            </a:r>
            <a:r>
              <a:rPr lang="tr-TR" sz="2400" dirty="0"/>
              <a:t>, </a:t>
            </a:r>
            <a:endParaRPr lang="tr-TR" sz="2400" dirty="0" smtClean="0"/>
          </a:p>
          <a:p>
            <a:r>
              <a:rPr lang="tr-TR" sz="2400" dirty="0"/>
              <a:t>	</a:t>
            </a:r>
            <a:r>
              <a:rPr lang="tr-TR" sz="2400" dirty="0" smtClean="0"/>
              <a:t>* denetim</a:t>
            </a:r>
            <a:endParaRPr lang="tr-TR" sz="2400" dirty="0"/>
          </a:p>
          <a:p>
            <a:r>
              <a:rPr lang="tr-TR" sz="2400" dirty="0"/>
              <a:t>ve benzeri hizmetler girmektedir.</a:t>
            </a:r>
          </a:p>
        </p:txBody>
      </p:sp>
    </p:spTree>
    <p:extLst>
      <p:ext uri="{BB962C8B-B14F-4D97-AF65-F5344CB8AC3E}">
        <p14:creationId xmlns:p14="http://schemas.microsoft.com/office/powerpoint/2010/main" val="40186519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MAKİNE, TEÇHİZAT,DEMİRBAŞ VE TAŞITLARA AİT TADİL, BAKIM VE ONARIM HİZMETLERİ</a:t>
            </a:r>
            <a:endParaRPr lang="tr-TR" sz="2400" dirty="0">
              <a:solidFill>
                <a:schemeClr val="accent2"/>
              </a:solidFill>
            </a:endParaRPr>
          </a:p>
        </p:txBody>
      </p:sp>
      <p:sp>
        <p:nvSpPr>
          <p:cNvPr id="3" name="Dikdörtgen 2"/>
          <p:cNvSpPr/>
          <p:nvPr/>
        </p:nvSpPr>
        <p:spPr>
          <a:xfrm>
            <a:off x="251520" y="2413338"/>
            <a:ext cx="8280920" cy="3970318"/>
          </a:xfrm>
          <a:prstGeom prst="rect">
            <a:avLst/>
          </a:prstGeom>
        </p:spPr>
        <p:txBody>
          <a:bodyPr wrap="square">
            <a:spAutoFit/>
          </a:bodyPr>
          <a:lstStyle/>
          <a:p>
            <a:r>
              <a:rPr lang="tr-TR" sz="2800" b="1" dirty="0"/>
              <a:t>Kapsam</a:t>
            </a:r>
            <a:endParaRPr lang="tr-TR" sz="2800" dirty="0"/>
          </a:p>
          <a:p>
            <a:r>
              <a:rPr lang="tr-TR" sz="2800" u="sng" dirty="0" smtClean="0">
                <a:solidFill>
                  <a:srgbClr val="0070C0"/>
                </a:solidFill>
              </a:rPr>
              <a:t>BELİRLENMİŞ ALICILARA </a:t>
            </a:r>
            <a:r>
              <a:rPr lang="tr-TR" sz="2800" dirty="0" smtClean="0"/>
              <a:t>ait </a:t>
            </a:r>
            <a:r>
              <a:rPr lang="tr-TR" sz="2800" dirty="0"/>
              <a:t>veya bunlara tahsis edilen ve faaliyetlerinin yürütülmesinde kullanılan </a:t>
            </a:r>
            <a:endParaRPr lang="tr-TR" sz="2800" dirty="0" smtClean="0"/>
          </a:p>
          <a:p>
            <a:r>
              <a:rPr lang="tr-TR" sz="2800" dirty="0"/>
              <a:t>	</a:t>
            </a:r>
            <a:r>
              <a:rPr lang="tr-TR" sz="2800" dirty="0" smtClean="0"/>
              <a:t>* makine</a:t>
            </a:r>
            <a:r>
              <a:rPr lang="tr-TR" sz="2800" dirty="0"/>
              <a:t>, </a:t>
            </a:r>
            <a:endParaRPr lang="tr-TR" sz="2800" dirty="0" smtClean="0"/>
          </a:p>
          <a:p>
            <a:r>
              <a:rPr lang="tr-TR" sz="2800" dirty="0"/>
              <a:t>	</a:t>
            </a:r>
            <a:r>
              <a:rPr lang="tr-TR" sz="2800" dirty="0" smtClean="0"/>
              <a:t>* teçhizat,</a:t>
            </a:r>
          </a:p>
          <a:p>
            <a:r>
              <a:rPr lang="tr-TR" sz="2800" dirty="0"/>
              <a:t>	</a:t>
            </a:r>
            <a:r>
              <a:rPr lang="tr-TR" sz="2800" dirty="0" smtClean="0"/>
              <a:t>* demirbaş </a:t>
            </a:r>
            <a:r>
              <a:rPr lang="tr-TR" sz="2800" dirty="0"/>
              <a:t>ve </a:t>
            </a:r>
            <a:endParaRPr lang="tr-TR" sz="2800" dirty="0" smtClean="0"/>
          </a:p>
          <a:p>
            <a:r>
              <a:rPr lang="tr-TR" sz="2800" dirty="0"/>
              <a:t>	</a:t>
            </a:r>
            <a:r>
              <a:rPr lang="tr-TR" sz="2800" dirty="0" smtClean="0"/>
              <a:t>* taşıtlara </a:t>
            </a:r>
            <a:r>
              <a:rPr lang="tr-TR" sz="2800" dirty="0"/>
              <a:t>ait </a:t>
            </a:r>
            <a:endParaRPr lang="tr-TR" sz="2800" dirty="0" smtClean="0"/>
          </a:p>
          <a:p>
            <a:r>
              <a:rPr lang="tr-TR" sz="2800" dirty="0" smtClean="0"/>
              <a:t>tadil</a:t>
            </a:r>
            <a:r>
              <a:rPr lang="tr-TR" sz="2800" dirty="0"/>
              <a:t>, bakım ve onarım hizmetleri </a:t>
            </a:r>
            <a:r>
              <a:rPr lang="tr-TR" sz="2800" dirty="0" err="1"/>
              <a:t>tevkifat</a:t>
            </a:r>
            <a:r>
              <a:rPr lang="tr-TR" sz="2800" dirty="0"/>
              <a:t> kapsamındadır.</a:t>
            </a:r>
          </a:p>
        </p:txBody>
      </p:sp>
    </p:spTree>
    <p:extLst>
      <p:ext uri="{BB962C8B-B14F-4D97-AF65-F5344CB8AC3E}">
        <p14:creationId xmlns:p14="http://schemas.microsoft.com/office/powerpoint/2010/main" val="203080155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YEMEK SERVİSİ VE ORGANİZASYON HİZMETLERİ</a:t>
            </a:r>
            <a:endParaRPr lang="tr-TR" sz="2400" dirty="0">
              <a:solidFill>
                <a:schemeClr val="accent2"/>
              </a:solidFill>
            </a:endParaRPr>
          </a:p>
        </p:txBody>
      </p:sp>
      <p:sp>
        <p:nvSpPr>
          <p:cNvPr id="3" name="Dikdörtgen 2"/>
          <p:cNvSpPr/>
          <p:nvPr/>
        </p:nvSpPr>
        <p:spPr>
          <a:xfrm>
            <a:off x="323528" y="2274838"/>
            <a:ext cx="8352928" cy="3108543"/>
          </a:xfrm>
          <a:prstGeom prst="rect">
            <a:avLst/>
          </a:prstGeom>
        </p:spPr>
        <p:txBody>
          <a:bodyPr wrap="square">
            <a:spAutoFit/>
          </a:bodyPr>
          <a:lstStyle/>
          <a:p>
            <a:r>
              <a:rPr lang="tr-TR" sz="2800" b="1" dirty="0"/>
              <a:t>Kapsam</a:t>
            </a:r>
            <a:endParaRPr lang="tr-TR" sz="2800" dirty="0"/>
          </a:p>
          <a:p>
            <a:r>
              <a:rPr lang="tr-TR" sz="2800" dirty="0" smtClean="0"/>
              <a:t>	Yemek </a:t>
            </a:r>
            <a:r>
              <a:rPr lang="tr-TR" sz="2800" dirty="0"/>
              <a:t>servis hizmetleri; Tebliğin (3.1.2/b) ayrımında sayılan idare, kurum ve kuruluşların personel, öğrenci, hasta, müşteri, misafir, yolcu sıfatı taşıyan kişilerin yemek ihtiyaçlarını karşılamak amacıyla yapacakları hizmet alımlarını kapsamaktadır.</a:t>
            </a:r>
          </a:p>
        </p:txBody>
      </p:sp>
    </p:spTree>
    <p:extLst>
      <p:ext uri="{BB962C8B-B14F-4D97-AF65-F5344CB8AC3E}">
        <p14:creationId xmlns:p14="http://schemas.microsoft.com/office/powerpoint/2010/main" val="25987927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HER TÜRLÜ BASKI VE BASIM HİZMETLERİ</a:t>
            </a:r>
            <a:endParaRPr lang="tr-TR" sz="2400" dirty="0">
              <a:solidFill>
                <a:schemeClr val="accent2"/>
              </a:solidFill>
            </a:endParaRPr>
          </a:p>
        </p:txBody>
      </p:sp>
      <p:sp>
        <p:nvSpPr>
          <p:cNvPr id="3" name="Dikdörtgen 2"/>
          <p:cNvSpPr/>
          <p:nvPr/>
        </p:nvSpPr>
        <p:spPr>
          <a:xfrm>
            <a:off x="395536" y="1988840"/>
            <a:ext cx="8136904" cy="4154984"/>
          </a:xfrm>
          <a:prstGeom prst="rect">
            <a:avLst/>
          </a:prstGeom>
        </p:spPr>
        <p:txBody>
          <a:bodyPr wrap="square">
            <a:spAutoFit/>
          </a:bodyPr>
          <a:lstStyle/>
          <a:p>
            <a:r>
              <a:rPr lang="tr-TR" sz="2400" b="1" dirty="0"/>
              <a:t>Kapsam</a:t>
            </a:r>
            <a:endParaRPr lang="tr-TR" sz="2400" dirty="0"/>
          </a:p>
          <a:p>
            <a:r>
              <a:rPr lang="tr-TR" sz="2400" dirty="0"/>
              <a:t>Sorumlu tayin edilenlere verilen; kitap, ansiklopedi, risale, dergi, broşür, gazete, bülten, basılı kağıt, katalog, afiş, poster, dosya, klasör, matbu evrak, makbuz, kartvizit, antetli kağıt, zarf, bloknot, defter, ajanda, takvim, her çeşit belge ve sertifika, davetiye, mesaj ve tebrik kartı, etiket, ambalaj, test gibi süreli veya süresiz yayınlar ile diğer ürünlerin her türlü (cd, </a:t>
            </a:r>
            <a:r>
              <a:rPr lang="tr-TR" sz="2400" dirty="0" err="1"/>
              <a:t>vcd</a:t>
            </a:r>
            <a:r>
              <a:rPr lang="tr-TR" sz="2400" dirty="0"/>
              <a:t>, </a:t>
            </a:r>
            <a:r>
              <a:rPr lang="tr-TR" sz="2400" dirty="0" err="1"/>
              <a:t>dvd</a:t>
            </a:r>
            <a:r>
              <a:rPr lang="tr-TR" sz="2400" dirty="0"/>
              <a:t> gibi baskılar dâhil) baskı ve basımı hizmeti ile bunların veya sorumlu tayin edilenler tarafından kullanılan her çeşit evrakın ciltlenmesine ilişkin hizmetler bu bölüm kapsamında </a:t>
            </a:r>
            <a:r>
              <a:rPr lang="tr-TR" sz="2400" dirty="0" err="1"/>
              <a:t>tevkifata</a:t>
            </a:r>
            <a:r>
              <a:rPr lang="tr-TR" sz="2400" dirty="0"/>
              <a:t> tabi tutulacaktır.</a:t>
            </a:r>
          </a:p>
        </p:txBody>
      </p:sp>
    </p:spTree>
    <p:extLst>
      <p:ext uri="{BB962C8B-B14F-4D97-AF65-F5344CB8AC3E}">
        <p14:creationId xmlns:p14="http://schemas.microsoft.com/office/powerpoint/2010/main" val="209895505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8435280" cy="1548090"/>
          </a:xfrm>
        </p:spPr>
        <p:txBody>
          <a:bodyPr>
            <a:noAutofit/>
          </a:bodyPr>
          <a:lstStyle/>
          <a:p>
            <a:pPr algn="ctr"/>
            <a:r>
              <a:rPr lang="tr-TR" sz="2400" u="sng" dirty="0" smtClean="0">
                <a:solidFill>
                  <a:schemeClr val="accent2"/>
                </a:solidFill>
              </a:rPr>
              <a:t>KISMİ </a:t>
            </a:r>
            <a:r>
              <a:rPr lang="tr-TR" sz="2400" u="sng" dirty="0" err="1" smtClean="0">
                <a:solidFill>
                  <a:schemeClr val="accent2"/>
                </a:solidFill>
              </a:rPr>
              <a:t>tevkifata</a:t>
            </a:r>
            <a:r>
              <a:rPr lang="tr-TR" sz="2400" u="sng" dirty="0" smtClean="0">
                <a:solidFill>
                  <a:schemeClr val="accent2"/>
                </a:solidFill>
              </a:rPr>
              <a:t> tabi işlemler</a:t>
            </a:r>
            <a:r>
              <a:rPr lang="tr-TR" sz="2400" dirty="0">
                <a:solidFill>
                  <a:schemeClr val="accent2"/>
                </a:solidFill>
              </a:rPr>
              <a:t/>
            </a:r>
            <a:br>
              <a:rPr lang="tr-TR" sz="2400" dirty="0">
                <a:solidFill>
                  <a:schemeClr val="accent2"/>
                </a:solidFill>
              </a:rPr>
            </a:br>
            <a:r>
              <a:rPr lang="tr-TR" sz="2400" b="1" dirty="0"/>
              <a:t>* </a:t>
            </a:r>
            <a:r>
              <a:rPr lang="tr-TR" sz="2400" b="1" dirty="0" smtClean="0"/>
              <a:t>HER TÜRLÜ BASKI VE BASIM HİZMETLERİ</a:t>
            </a:r>
            <a:endParaRPr lang="tr-TR" sz="2400" dirty="0">
              <a:solidFill>
                <a:schemeClr val="accent2"/>
              </a:solidFill>
            </a:endParaRPr>
          </a:p>
        </p:txBody>
      </p:sp>
      <p:sp>
        <p:nvSpPr>
          <p:cNvPr id="3" name="Dikdörtgen 2"/>
          <p:cNvSpPr/>
          <p:nvPr/>
        </p:nvSpPr>
        <p:spPr>
          <a:xfrm>
            <a:off x="755576" y="2413338"/>
            <a:ext cx="7848872" cy="3108543"/>
          </a:xfrm>
          <a:prstGeom prst="rect">
            <a:avLst/>
          </a:prstGeom>
        </p:spPr>
        <p:txBody>
          <a:bodyPr wrap="square">
            <a:spAutoFit/>
          </a:bodyPr>
          <a:lstStyle/>
          <a:p>
            <a:r>
              <a:rPr lang="tr-TR" sz="2800" dirty="0" smtClean="0"/>
              <a:t>	Baskısı </a:t>
            </a:r>
            <a:r>
              <a:rPr lang="tr-TR" sz="2800" dirty="0"/>
              <a:t>yapılmış ve piyasada satışa sunulmuş hazır haldeki ürünlerin doğrudan alımında </a:t>
            </a:r>
            <a:r>
              <a:rPr lang="tr-TR" sz="2800" dirty="0" err="1"/>
              <a:t>tevkifat</a:t>
            </a:r>
            <a:r>
              <a:rPr lang="tr-TR" sz="2800" dirty="0"/>
              <a:t> uygulanmayacaktır. </a:t>
            </a:r>
            <a:endParaRPr lang="tr-TR" sz="2800" dirty="0" smtClean="0"/>
          </a:p>
          <a:p>
            <a:r>
              <a:rPr lang="tr-TR" sz="2800" dirty="0"/>
              <a:t>	</a:t>
            </a:r>
            <a:r>
              <a:rPr lang="tr-TR" sz="2800" dirty="0" smtClean="0"/>
              <a:t>Bu </a:t>
            </a:r>
            <a:r>
              <a:rPr lang="tr-TR" sz="2800" dirty="0"/>
              <a:t>kapsamda, hizmetin veya faaliyetin gerektirdiği kırtasiye, basılı kağıt, defter ve benzeri malların alımı bu bölüm kapsamında değerlendirilmeyecektir.</a:t>
            </a:r>
          </a:p>
        </p:txBody>
      </p:sp>
    </p:spTree>
    <p:extLst>
      <p:ext uri="{BB962C8B-B14F-4D97-AF65-F5344CB8AC3E}">
        <p14:creationId xmlns:p14="http://schemas.microsoft.com/office/powerpoint/2010/main" val="20989550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15616" y="1340768"/>
            <a:ext cx="6768752" cy="2880320"/>
          </a:xfrm>
        </p:spPr>
        <p:txBody>
          <a:bodyPr>
            <a:normAutofit/>
          </a:bodyPr>
          <a:lstStyle/>
          <a:p>
            <a:pPr algn="ctr"/>
            <a:r>
              <a:rPr lang="tr-TR" b="1" dirty="0"/>
              <a:t>Tebliğde </a:t>
            </a:r>
            <a:r>
              <a:rPr lang="tr-TR" b="1" dirty="0" err="1" smtClean="0"/>
              <a:t>SayIlanlar</a:t>
            </a:r>
            <a:r>
              <a:rPr lang="tr-TR" b="1" dirty="0" smtClean="0"/>
              <a:t> </a:t>
            </a:r>
            <a:r>
              <a:rPr lang="tr-TR" b="1" dirty="0" err="1" smtClean="0"/>
              <a:t>Dişinda</a:t>
            </a:r>
            <a:r>
              <a:rPr lang="tr-TR" b="1" dirty="0" smtClean="0"/>
              <a:t> </a:t>
            </a:r>
            <a:r>
              <a:rPr lang="tr-TR" b="1" dirty="0"/>
              <a:t>Kalan Ve Sadece Kamu Kurum Ve </a:t>
            </a:r>
            <a:r>
              <a:rPr lang="tr-TR" b="1" dirty="0" err="1" smtClean="0"/>
              <a:t>Kuruluşlarina</a:t>
            </a:r>
            <a:r>
              <a:rPr lang="tr-TR" b="1" dirty="0" smtClean="0"/>
              <a:t> </a:t>
            </a:r>
            <a:r>
              <a:rPr lang="tr-TR" b="1" dirty="0"/>
              <a:t>İfa Edilen Hizmetler: </a:t>
            </a:r>
            <a:endParaRPr lang="tr-TR" dirty="0">
              <a:solidFill>
                <a:srgbClr val="002060"/>
              </a:solidFill>
            </a:endParaRPr>
          </a:p>
        </p:txBody>
      </p:sp>
    </p:spTree>
    <p:extLst>
      <p:ext uri="{BB962C8B-B14F-4D97-AF65-F5344CB8AC3E}">
        <p14:creationId xmlns:p14="http://schemas.microsoft.com/office/powerpoint/2010/main" val="179226771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1484784"/>
            <a:ext cx="8568952" cy="3312368"/>
          </a:xfrm>
        </p:spPr>
        <p:txBody>
          <a:bodyPr>
            <a:noAutofit/>
          </a:bodyPr>
          <a:lstStyle/>
          <a:p>
            <a:pPr algn="ctr"/>
            <a:r>
              <a:rPr lang="tr-TR" sz="2400" dirty="0">
                <a:solidFill>
                  <a:srgbClr val="7030A0"/>
                </a:solidFill>
              </a:rPr>
              <a:t>117 No’lu KDV Genel Tebliğinde özel olarak </a:t>
            </a:r>
            <a:r>
              <a:rPr lang="tr-TR" sz="2400" dirty="0" err="1" smtClean="0">
                <a:solidFill>
                  <a:srgbClr val="7030A0"/>
                </a:solidFill>
              </a:rPr>
              <a:t>sayilan</a:t>
            </a:r>
            <a:r>
              <a:rPr lang="tr-TR" sz="2400" dirty="0" smtClean="0">
                <a:solidFill>
                  <a:srgbClr val="7030A0"/>
                </a:solidFill>
              </a:rPr>
              <a:t> </a:t>
            </a:r>
            <a:r>
              <a:rPr lang="tr-TR" sz="2400" dirty="0">
                <a:solidFill>
                  <a:srgbClr val="7030A0"/>
                </a:solidFill>
              </a:rPr>
              <a:t>hizmet türleri </a:t>
            </a:r>
            <a:r>
              <a:rPr lang="tr-TR" sz="2400" dirty="0" err="1" smtClean="0">
                <a:solidFill>
                  <a:srgbClr val="7030A0"/>
                </a:solidFill>
              </a:rPr>
              <a:t>dişinda</a:t>
            </a:r>
            <a:r>
              <a:rPr lang="tr-TR" sz="2400" dirty="0" smtClean="0">
                <a:solidFill>
                  <a:srgbClr val="7030A0"/>
                </a:solidFill>
              </a:rPr>
              <a:t> </a:t>
            </a:r>
            <a:r>
              <a:rPr lang="tr-TR" sz="2400" dirty="0">
                <a:solidFill>
                  <a:srgbClr val="7030A0"/>
                </a:solidFill>
              </a:rPr>
              <a:t>kalan ve KDV mükellefleri </a:t>
            </a:r>
            <a:r>
              <a:rPr lang="tr-TR" sz="2400" dirty="0" err="1" smtClean="0">
                <a:solidFill>
                  <a:srgbClr val="7030A0"/>
                </a:solidFill>
              </a:rPr>
              <a:t>tarafindan</a:t>
            </a:r>
            <a:r>
              <a:rPr lang="tr-TR" sz="2400" dirty="0">
                <a:solidFill>
                  <a:srgbClr val="7030A0"/>
                </a:solidFill>
              </a:rPr>
              <a:t>, </a:t>
            </a:r>
            <a:r>
              <a:rPr lang="tr-TR" sz="2400" dirty="0" smtClean="0">
                <a:solidFill>
                  <a:srgbClr val="7030A0"/>
                </a:solidFill>
              </a:rPr>
              <a:t/>
            </a:r>
            <a:br>
              <a:rPr lang="tr-TR" sz="2400" dirty="0" smtClean="0">
                <a:solidFill>
                  <a:srgbClr val="7030A0"/>
                </a:solidFill>
              </a:rPr>
            </a:br>
            <a:r>
              <a:rPr lang="tr-TR" sz="2400" u="sng" dirty="0" smtClean="0">
                <a:solidFill>
                  <a:srgbClr val="FF0000"/>
                </a:solidFill>
              </a:rPr>
              <a:t>5018 </a:t>
            </a:r>
            <a:r>
              <a:rPr lang="tr-TR" sz="2400" u="sng" dirty="0" err="1" smtClean="0">
                <a:solidFill>
                  <a:srgbClr val="FF0000"/>
                </a:solidFill>
              </a:rPr>
              <a:t>sayili</a:t>
            </a:r>
            <a:r>
              <a:rPr lang="tr-TR" sz="2400" u="sng" dirty="0" smtClean="0">
                <a:solidFill>
                  <a:srgbClr val="FF0000"/>
                </a:solidFill>
              </a:rPr>
              <a:t> </a:t>
            </a:r>
            <a:r>
              <a:rPr lang="tr-TR" sz="2400" u="sng" dirty="0">
                <a:solidFill>
                  <a:srgbClr val="FF0000"/>
                </a:solidFill>
              </a:rPr>
              <a:t>Kanuna ekli cetveller </a:t>
            </a:r>
            <a:r>
              <a:rPr lang="tr-TR" sz="2400" u="sng" dirty="0" err="1" smtClean="0">
                <a:solidFill>
                  <a:srgbClr val="FF0000"/>
                </a:solidFill>
              </a:rPr>
              <a:t>kapsamindaki</a:t>
            </a:r>
            <a:r>
              <a:rPr lang="tr-TR" sz="2400" u="sng" dirty="0" smtClean="0">
                <a:solidFill>
                  <a:srgbClr val="FF0000"/>
                </a:solidFill>
              </a:rPr>
              <a:t> </a:t>
            </a:r>
            <a:r>
              <a:rPr lang="tr-TR" sz="2400" u="sng" dirty="0">
                <a:solidFill>
                  <a:srgbClr val="FF0000"/>
                </a:solidFill>
              </a:rPr>
              <a:t>kamu idare, kurum ve </a:t>
            </a:r>
            <a:r>
              <a:rPr lang="tr-TR" sz="2400" u="sng" dirty="0" err="1" smtClean="0">
                <a:solidFill>
                  <a:srgbClr val="FF0000"/>
                </a:solidFill>
              </a:rPr>
              <a:t>kuruşlari</a:t>
            </a:r>
            <a:r>
              <a:rPr lang="tr-TR" sz="2400" dirty="0" err="1" smtClean="0">
                <a:solidFill>
                  <a:srgbClr val="7030A0"/>
                </a:solidFill>
              </a:rPr>
              <a:t>na</a:t>
            </a:r>
            <a:r>
              <a:rPr lang="tr-TR" sz="2400" dirty="0" smtClean="0">
                <a:solidFill>
                  <a:srgbClr val="7030A0"/>
                </a:solidFill>
              </a:rPr>
              <a:t> </a:t>
            </a:r>
            <a:r>
              <a:rPr lang="tr-TR" sz="2400" dirty="0">
                <a:solidFill>
                  <a:srgbClr val="7030A0"/>
                </a:solidFill>
              </a:rPr>
              <a:t>ifa edilen diğer bütün hizmet </a:t>
            </a:r>
            <a:r>
              <a:rPr lang="tr-TR" sz="2400" dirty="0" err="1" smtClean="0">
                <a:solidFill>
                  <a:srgbClr val="7030A0"/>
                </a:solidFill>
              </a:rPr>
              <a:t>ifalarInda</a:t>
            </a:r>
            <a:r>
              <a:rPr lang="tr-TR" sz="2400" dirty="0" smtClean="0">
                <a:solidFill>
                  <a:srgbClr val="7030A0"/>
                </a:solidFill>
              </a:rPr>
              <a:t> </a:t>
            </a:r>
            <a:r>
              <a:rPr lang="tr-TR" sz="2400" dirty="0">
                <a:solidFill>
                  <a:srgbClr val="7030A0"/>
                </a:solidFill>
              </a:rPr>
              <a:t>söz konusu idare, kurum ve kuruşlar </a:t>
            </a:r>
            <a:r>
              <a:rPr lang="tr-TR" sz="2400" dirty="0" err="1" smtClean="0">
                <a:solidFill>
                  <a:srgbClr val="7030A0"/>
                </a:solidFill>
              </a:rPr>
              <a:t>tarafindan</a:t>
            </a:r>
            <a:r>
              <a:rPr lang="tr-TR" sz="2400" dirty="0" smtClean="0">
                <a:solidFill>
                  <a:srgbClr val="7030A0"/>
                </a:solidFill>
              </a:rPr>
              <a:t> </a:t>
            </a:r>
            <a:r>
              <a:rPr lang="tr-TR" sz="2400" u="sng" dirty="0">
                <a:solidFill>
                  <a:srgbClr val="FF0000"/>
                </a:solidFill>
              </a:rPr>
              <a:t>(5/10) </a:t>
            </a:r>
            <a:r>
              <a:rPr lang="tr-TR" sz="2400" dirty="0" err="1" smtClean="0">
                <a:solidFill>
                  <a:srgbClr val="7030A0"/>
                </a:solidFill>
              </a:rPr>
              <a:t>oraninda</a:t>
            </a:r>
            <a:r>
              <a:rPr lang="tr-TR" sz="2400" dirty="0" smtClean="0">
                <a:solidFill>
                  <a:srgbClr val="7030A0"/>
                </a:solidFill>
              </a:rPr>
              <a:t> </a:t>
            </a:r>
            <a:r>
              <a:rPr lang="tr-TR" sz="2400" dirty="0">
                <a:solidFill>
                  <a:srgbClr val="7030A0"/>
                </a:solidFill>
              </a:rPr>
              <a:t>KDV </a:t>
            </a:r>
            <a:r>
              <a:rPr lang="tr-TR" sz="2400" dirty="0" err="1" smtClean="0">
                <a:solidFill>
                  <a:srgbClr val="7030A0"/>
                </a:solidFill>
              </a:rPr>
              <a:t>tevkifati</a:t>
            </a:r>
            <a:r>
              <a:rPr lang="tr-TR" sz="2400" dirty="0" smtClean="0">
                <a:solidFill>
                  <a:srgbClr val="7030A0"/>
                </a:solidFill>
              </a:rPr>
              <a:t> </a:t>
            </a:r>
            <a:r>
              <a:rPr lang="tr-TR" sz="2400" dirty="0" err="1" smtClean="0">
                <a:solidFill>
                  <a:srgbClr val="7030A0"/>
                </a:solidFill>
              </a:rPr>
              <a:t>uygulanacaktir</a:t>
            </a:r>
            <a:r>
              <a:rPr lang="tr-TR" sz="2400" dirty="0">
                <a:solidFill>
                  <a:srgbClr val="7030A0"/>
                </a:solidFill>
              </a:rPr>
              <a:t>. </a:t>
            </a:r>
          </a:p>
        </p:txBody>
      </p:sp>
    </p:spTree>
    <p:extLst>
      <p:ext uri="{BB962C8B-B14F-4D97-AF65-F5344CB8AC3E}">
        <p14:creationId xmlns:p14="http://schemas.microsoft.com/office/powerpoint/2010/main" val="22371796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447801"/>
            <a:ext cx="7772400" cy="3277344"/>
          </a:xfrm>
        </p:spPr>
        <p:txBody>
          <a:bodyPr/>
          <a:lstStyle/>
          <a:p>
            <a:pPr algn="ctr"/>
            <a:r>
              <a:rPr lang="tr-TR" sz="4000" dirty="0" err="1" smtClean="0"/>
              <a:t>Kdv</a:t>
            </a:r>
            <a:r>
              <a:rPr lang="tr-TR" sz="4000" dirty="0" smtClean="0"/>
              <a:t> Dahil </a:t>
            </a:r>
            <a:r>
              <a:rPr lang="tr-TR" dirty="0" smtClean="0"/>
              <a:t/>
            </a:r>
            <a:br>
              <a:rPr lang="tr-TR" dirty="0" smtClean="0"/>
            </a:br>
            <a:r>
              <a:rPr lang="tr-TR" dirty="0" smtClean="0">
                <a:solidFill>
                  <a:srgbClr val="FF0000"/>
                </a:solidFill>
              </a:rPr>
              <a:t>1.000 </a:t>
            </a:r>
            <a:r>
              <a:rPr lang="tr-TR" dirty="0" err="1" smtClean="0">
                <a:solidFill>
                  <a:srgbClr val="FF0000"/>
                </a:solidFill>
              </a:rPr>
              <a:t>tl</a:t>
            </a:r>
            <a:endParaRPr lang="tr-TR" dirty="0">
              <a:solidFill>
                <a:srgbClr val="FF0000"/>
              </a:solidFill>
            </a:endParaRPr>
          </a:p>
        </p:txBody>
      </p:sp>
      <p:sp>
        <p:nvSpPr>
          <p:cNvPr id="3" name="Metin Yer Tutucusu 2"/>
          <p:cNvSpPr>
            <a:spLocks noGrp="1"/>
          </p:cNvSpPr>
          <p:nvPr>
            <p:ph type="body" idx="1"/>
          </p:nvPr>
        </p:nvSpPr>
        <p:spPr/>
        <p:txBody>
          <a:bodyPr>
            <a:normAutofit/>
          </a:bodyPr>
          <a:lstStyle/>
          <a:p>
            <a:pPr algn="ctr"/>
            <a:r>
              <a:rPr lang="tr-TR" sz="3200" dirty="0" smtClean="0">
                <a:solidFill>
                  <a:schemeClr val="accent5">
                    <a:lumMod val="75000"/>
                  </a:schemeClr>
                </a:solidFill>
              </a:rPr>
              <a:t>TEVKİFATA TABİ İŞLEMLERDE UYGULAMA SINIRI</a:t>
            </a:r>
            <a:endParaRPr lang="tr-TR" sz="3200" dirty="0">
              <a:solidFill>
                <a:schemeClr val="accent5">
                  <a:lumMod val="75000"/>
                </a:schemeClr>
              </a:solidFill>
            </a:endParaRPr>
          </a:p>
        </p:txBody>
      </p:sp>
      <p:sp>
        <p:nvSpPr>
          <p:cNvPr id="4" name="Metin Yer Tutucusu 2"/>
          <p:cNvSpPr txBox="1">
            <a:spLocks/>
          </p:cNvSpPr>
          <p:nvPr/>
        </p:nvSpPr>
        <p:spPr>
          <a:xfrm>
            <a:off x="467544" y="4797152"/>
            <a:ext cx="7772400" cy="1066800"/>
          </a:xfrm>
          <a:prstGeom prst="rect">
            <a:avLst/>
          </a:prstGeom>
        </p:spPr>
        <p:txBody>
          <a:bodyPr vert="horz" lIns="91440" tIns="45720" rIns="91440" bIns="45720" rtlCol="0" anchor="b">
            <a:norm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l"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140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9pPr>
          </a:lstStyle>
          <a:p>
            <a:pPr algn="ctr"/>
            <a:r>
              <a:rPr lang="tr-TR" sz="3200" dirty="0" smtClean="0"/>
              <a:t>Dikkat</a:t>
            </a:r>
            <a:r>
              <a:rPr lang="tr-TR" sz="3200" dirty="0" smtClean="0">
                <a:solidFill>
                  <a:schemeClr val="accent3"/>
                </a:solidFill>
              </a:rPr>
              <a:t> fatura bölünüp, parçalanamaz.</a:t>
            </a:r>
            <a:endParaRPr lang="tr-TR" sz="3200" dirty="0">
              <a:solidFill>
                <a:schemeClr val="accent3"/>
              </a:solidFill>
            </a:endParaRPr>
          </a:p>
        </p:txBody>
      </p:sp>
    </p:spTree>
    <p:extLst>
      <p:ext uri="{BB962C8B-B14F-4D97-AF65-F5344CB8AC3E}">
        <p14:creationId xmlns:p14="http://schemas.microsoft.com/office/powerpoint/2010/main" val="361093148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348880"/>
            <a:ext cx="7772400" cy="3420095"/>
          </a:xfrm>
        </p:spPr>
        <p:txBody>
          <a:bodyPr/>
          <a:lstStyle/>
          <a:p>
            <a:pPr algn="ctr"/>
            <a:r>
              <a:rPr lang="tr-TR" sz="5400" dirty="0" smtClean="0">
                <a:solidFill>
                  <a:srgbClr val="FF0000"/>
                </a:solidFill>
              </a:rPr>
              <a:t>Tevkifat </a:t>
            </a:r>
            <a:r>
              <a:rPr lang="tr-TR" sz="5400" dirty="0" err="1" smtClean="0">
                <a:solidFill>
                  <a:srgbClr val="FF0000"/>
                </a:solidFill>
              </a:rPr>
              <a:t>yapilmayacaktir</a:t>
            </a:r>
            <a:r>
              <a:rPr lang="tr-TR" sz="5400" dirty="0" smtClean="0">
                <a:solidFill>
                  <a:srgbClr val="FF0000"/>
                </a:solidFill>
              </a:rPr>
              <a:t>.</a:t>
            </a:r>
            <a:endParaRPr lang="tr-TR" sz="5400" dirty="0">
              <a:solidFill>
                <a:srgbClr val="FF0000"/>
              </a:solidFill>
            </a:endParaRPr>
          </a:p>
        </p:txBody>
      </p:sp>
      <p:sp>
        <p:nvSpPr>
          <p:cNvPr id="3" name="Metin Yer Tutucusu 2"/>
          <p:cNvSpPr>
            <a:spLocks noGrp="1"/>
          </p:cNvSpPr>
          <p:nvPr>
            <p:ph type="body" idx="1"/>
          </p:nvPr>
        </p:nvSpPr>
        <p:spPr>
          <a:xfrm>
            <a:off x="611560" y="836712"/>
            <a:ext cx="7772400" cy="1066800"/>
          </a:xfrm>
        </p:spPr>
        <p:txBody>
          <a:bodyPr>
            <a:noAutofit/>
          </a:bodyPr>
          <a:lstStyle/>
          <a:p>
            <a:pPr algn="ctr"/>
            <a:r>
              <a:rPr lang="tr-TR" sz="3200" dirty="0" smtClean="0">
                <a:solidFill>
                  <a:schemeClr val="accent5">
                    <a:lumMod val="75000"/>
                  </a:schemeClr>
                </a:solidFill>
              </a:rPr>
              <a:t>Belirlenmiş </a:t>
            </a:r>
            <a:r>
              <a:rPr lang="tr-TR" sz="3200" dirty="0" err="1" smtClean="0">
                <a:solidFill>
                  <a:schemeClr val="accent5">
                    <a:lumMod val="75000"/>
                  </a:schemeClr>
                </a:solidFill>
              </a:rPr>
              <a:t>alicilarin</a:t>
            </a:r>
            <a:r>
              <a:rPr lang="tr-TR" sz="3200" dirty="0" smtClean="0">
                <a:solidFill>
                  <a:schemeClr val="accent5">
                    <a:lumMod val="75000"/>
                  </a:schemeClr>
                </a:solidFill>
              </a:rPr>
              <a:t> kapsam dahlindeki teslimlerinde </a:t>
            </a:r>
            <a:r>
              <a:rPr lang="tr-TR" sz="3200" dirty="0" err="1" smtClean="0">
                <a:solidFill>
                  <a:schemeClr val="accent5">
                    <a:lumMod val="75000"/>
                  </a:schemeClr>
                </a:solidFill>
              </a:rPr>
              <a:t>tevkifat</a:t>
            </a:r>
            <a:endParaRPr lang="tr-TR" sz="3200" dirty="0">
              <a:solidFill>
                <a:schemeClr val="accent5">
                  <a:lumMod val="75000"/>
                </a:schemeClr>
              </a:solidFill>
            </a:endParaRPr>
          </a:p>
        </p:txBody>
      </p:sp>
    </p:spTree>
    <p:extLst>
      <p:ext uri="{BB962C8B-B14F-4D97-AF65-F5344CB8AC3E}">
        <p14:creationId xmlns:p14="http://schemas.microsoft.com/office/powerpoint/2010/main" val="20990118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332656"/>
            <a:ext cx="7772400" cy="792088"/>
          </a:xfrm>
        </p:spPr>
        <p:txBody>
          <a:bodyPr>
            <a:noAutofit/>
          </a:bodyPr>
          <a:lstStyle/>
          <a:p>
            <a:pPr algn="ctr"/>
            <a:r>
              <a:rPr lang="tr-TR" sz="3200" dirty="0">
                <a:solidFill>
                  <a:srgbClr val="FF0000"/>
                </a:solidFill>
              </a:rPr>
              <a:t/>
            </a:r>
            <a:br>
              <a:rPr lang="tr-TR" sz="3200" dirty="0">
                <a:solidFill>
                  <a:srgbClr val="FF0000"/>
                </a:solidFill>
              </a:rPr>
            </a:br>
            <a:r>
              <a:rPr lang="tr-TR" sz="3200" dirty="0">
                <a:solidFill>
                  <a:srgbClr val="FF0000"/>
                </a:solidFill>
              </a:rPr>
              <a:t> </a:t>
            </a:r>
            <a:r>
              <a:rPr lang="tr-TR" sz="3200" b="1" dirty="0" smtClean="0">
                <a:solidFill>
                  <a:srgbClr val="FF0000"/>
                </a:solidFill>
              </a:rPr>
              <a:t>genel </a:t>
            </a:r>
            <a:r>
              <a:rPr lang="tr-TR" sz="3200" b="1" dirty="0" err="1" smtClean="0">
                <a:solidFill>
                  <a:srgbClr val="FF0000"/>
                </a:solidFill>
              </a:rPr>
              <a:t>bİlgİ</a:t>
            </a:r>
            <a:endParaRPr lang="tr-TR" sz="3200" dirty="0">
              <a:solidFill>
                <a:srgbClr val="FF0000"/>
              </a:solidFill>
            </a:endParaRPr>
          </a:p>
        </p:txBody>
      </p:sp>
      <p:sp>
        <p:nvSpPr>
          <p:cNvPr id="5" name="Metin kutusu 4"/>
          <p:cNvSpPr txBox="1"/>
          <p:nvPr/>
        </p:nvSpPr>
        <p:spPr>
          <a:xfrm>
            <a:off x="534756" y="1328569"/>
            <a:ext cx="7712744" cy="4401205"/>
          </a:xfrm>
          <a:prstGeom prst="rect">
            <a:avLst/>
          </a:prstGeom>
          <a:noFill/>
          <a:ln>
            <a:solidFill>
              <a:schemeClr val="accent1"/>
            </a:solidFill>
          </a:ln>
        </p:spPr>
        <p:txBody>
          <a:bodyPr wrap="square" rtlCol="0">
            <a:spAutoFit/>
          </a:bodyPr>
          <a:lstStyle/>
          <a:p>
            <a:pPr algn="ctr"/>
            <a:r>
              <a:rPr lang="tr-TR" sz="2800" b="1" dirty="0" smtClean="0"/>
              <a:t>KDV Tevkifatı; Kanunun 9. maddesine dayanılarak vergi güvenliğini sağlamak amacıyla uygulanan bir sistemdir.</a:t>
            </a:r>
          </a:p>
          <a:p>
            <a:pPr algn="ctr"/>
            <a:r>
              <a:rPr lang="tr-TR" sz="2800" b="1" dirty="0" smtClean="0">
                <a:solidFill>
                  <a:srgbClr val="FF0000"/>
                </a:solidFill>
              </a:rPr>
              <a:t>Esasen, temelde yurt dışında ikamet eden Türk ve yabancı kişi ve kurumların Türkiye’de KDV konusuna giren ve teslim ve hizmetleri için düzenlenmiştir.</a:t>
            </a:r>
          </a:p>
          <a:p>
            <a:pPr algn="ctr"/>
            <a:r>
              <a:rPr lang="tr-TR" sz="2800" b="1" dirty="0" smtClean="0">
                <a:solidFill>
                  <a:srgbClr val="0070C0"/>
                </a:solidFill>
              </a:rPr>
              <a:t>Ancak, son düzenlemeler ile hemen tüm sektörlerde uygulama alanı getirilen bir düzenleme haline gelmiştir.</a:t>
            </a:r>
            <a:endParaRPr lang="tr-TR" sz="3600" b="1" dirty="0" smtClean="0">
              <a:solidFill>
                <a:srgbClr val="0070C0"/>
              </a:solidFill>
            </a:endParaRPr>
          </a:p>
        </p:txBody>
      </p:sp>
    </p:spTree>
    <p:extLst>
      <p:ext uri="{BB962C8B-B14F-4D97-AF65-F5344CB8AC3E}">
        <p14:creationId xmlns:p14="http://schemas.microsoft.com/office/powerpoint/2010/main" val="17886391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348880"/>
            <a:ext cx="7772400" cy="3420095"/>
          </a:xfrm>
        </p:spPr>
        <p:txBody>
          <a:bodyPr/>
          <a:lstStyle/>
          <a:p>
            <a:pPr algn="ctr"/>
            <a:r>
              <a:rPr lang="tr-TR" sz="5400" dirty="0" smtClean="0">
                <a:solidFill>
                  <a:srgbClr val="FF0000"/>
                </a:solidFill>
              </a:rPr>
              <a:t>Tevkifat </a:t>
            </a:r>
            <a:r>
              <a:rPr lang="tr-TR" sz="5400" dirty="0" err="1" smtClean="0">
                <a:solidFill>
                  <a:srgbClr val="FF0000"/>
                </a:solidFill>
              </a:rPr>
              <a:t>yapilmayacaktir</a:t>
            </a:r>
            <a:r>
              <a:rPr lang="tr-TR" sz="5400" dirty="0" smtClean="0">
                <a:solidFill>
                  <a:srgbClr val="FF0000"/>
                </a:solidFill>
              </a:rPr>
              <a:t>.</a:t>
            </a:r>
            <a:endParaRPr lang="tr-TR" sz="5400" dirty="0">
              <a:solidFill>
                <a:srgbClr val="FF0000"/>
              </a:solidFill>
            </a:endParaRPr>
          </a:p>
        </p:txBody>
      </p:sp>
      <p:sp>
        <p:nvSpPr>
          <p:cNvPr id="3" name="Metin Yer Tutucusu 2"/>
          <p:cNvSpPr>
            <a:spLocks noGrp="1"/>
          </p:cNvSpPr>
          <p:nvPr>
            <p:ph type="body" idx="1"/>
          </p:nvPr>
        </p:nvSpPr>
        <p:spPr>
          <a:xfrm>
            <a:off x="611560" y="836712"/>
            <a:ext cx="7772400" cy="1066800"/>
          </a:xfrm>
        </p:spPr>
        <p:txBody>
          <a:bodyPr>
            <a:noAutofit/>
          </a:bodyPr>
          <a:lstStyle/>
          <a:p>
            <a:pPr algn="ctr"/>
            <a:r>
              <a:rPr lang="tr-TR" sz="3200" dirty="0" smtClean="0">
                <a:solidFill>
                  <a:schemeClr val="accent5">
                    <a:lumMod val="75000"/>
                  </a:schemeClr>
                </a:solidFill>
              </a:rPr>
              <a:t>İHRAÇ KAYITLI SATIŞLARDA </a:t>
            </a:r>
            <a:r>
              <a:rPr lang="tr-TR" sz="3200" dirty="0" err="1" smtClean="0">
                <a:solidFill>
                  <a:schemeClr val="accent5">
                    <a:lumMod val="75000"/>
                  </a:schemeClr>
                </a:solidFill>
              </a:rPr>
              <a:t>tevkifat</a:t>
            </a:r>
            <a:endParaRPr lang="tr-TR" sz="3200" dirty="0">
              <a:solidFill>
                <a:schemeClr val="accent5">
                  <a:lumMod val="75000"/>
                </a:schemeClr>
              </a:solidFill>
            </a:endParaRPr>
          </a:p>
        </p:txBody>
      </p:sp>
    </p:spTree>
    <p:extLst>
      <p:ext uri="{BB962C8B-B14F-4D97-AF65-F5344CB8AC3E}">
        <p14:creationId xmlns:p14="http://schemas.microsoft.com/office/powerpoint/2010/main" val="206425043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348880"/>
            <a:ext cx="7772400" cy="3420095"/>
          </a:xfrm>
        </p:spPr>
        <p:txBody>
          <a:bodyPr/>
          <a:lstStyle/>
          <a:p>
            <a:pPr algn="ctr"/>
            <a:r>
              <a:rPr lang="tr-TR" sz="5400" dirty="0" smtClean="0">
                <a:solidFill>
                  <a:srgbClr val="FF0000"/>
                </a:solidFill>
              </a:rPr>
              <a:t>Tevkifat </a:t>
            </a:r>
            <a:r>
              <a:rPr lang="tr-TR" sz="5400" dirty="0" err="1" smtClean="0">
                <a:solidFill>
                  <a:srgbClr val="FF0000"/>
                </a:solidFill>
              </a:rPr>
              <a:t>yapilmayacaktir</a:t>
            </a:r>
            <a:r>
              <a:rPr lang="tr-TR" sz="5400" dirty="0" smtClean="0">
                <a:solidFill>
                  <a:srgbClr val="FF0000"/>
                </a:solidFill>
              </a:rPr>
              <a:t>.</a:t>
            </a:r>
            <a:endParaRPr lang="tr-TR" sz="5400" dirty="0">
              <a:solidFill>
                <a:srgbClr val="FF0000"/>
              </a:solidFill>
            </a:endParaRPr>
          </a:p>
        </p:txBody>
      </p:sp>
      <p:sp>
        <p:nvSpPr>
          <p:cNvPr id="3" name="Metin Yer Tutucusu 2"/>
          <p:cNvSpPr>
            <a:spLocks noGrp="1"/>
          </p:cNvSpPr>
          <p:nvPr>
            <p:ph type="body" idx="1"/>
          </p:nvPr>
        </p:nvSpPr>
        <p:spPr>
          <a:xfrm>
            <a:off x="611560" y="836712"/>
            <a:ext cx="7772400" cy="1066800"/>
          </a:xfrm>
        </p:spPr>
        <p:txBody>
          <a:bodyPr>
            <a:noAutofit/>
          </a:bodyPr>
          <a:lstStyle/>
          <a:p>
            <a:pPr algn="ctr"/>
            <a:r>
              <a:rPr lang="tr-TR" sz="3200" dirty="0" err="1" smtClean="0">
                <a:solidFill>
                  <a:schemeClr val="accent5">
                    <a:lumMod val="75000"/>
                  </a:schemeClr>
                </a:solidFill>
              </a:rPr>
              <a:t>Kdv’DEN</a:t>
            </a:r>
            <a:r>
              <a:rPr lang="tr-TR" sz="3200" dirty="0" smtClean="0">
                <a:solidFill>
                  <a:schemeClr val="accent5">
                    <a:lumMod val="75000"/>
                  </a:schemeClr>
                </a:solidFill>
              </a:rPr>
              <a:t> İSTİSNA OLAN </a:t>
            </a:r>
            <a:r>
              <a:rPr lang="tr-TR" sz="3200" dirty="0" err="1" smtClean="0">
                <a:solidFill>
                  <a:schemeClr val="accent5">
                    <a:lumMod val="75000"/>
                  </a:schemeClr>
                </a:solidFill>
              </a:rPr>
              <a:t>TESLİMlERDE</a:t>
            </a:r>
            <a:r>
              <a:rPr lang="tr-TR" sz="3200" dirty="0" smtClean="0">
                <a:solidFill>
                  <a:schemeClr val="accent5">
                    <a:lumMod val="75000"/>
                  </a:schemeClr>
                </a:solidFill>
              </a:rPr>
              <a:t> TEVKİFAT</a:t>
            </a:r>
            <a:endParaRPr lang="tr-TR" sz="3200" dirty="0">
              <a:solidFill>
                <a:schemeClr val="accent5">
                  <a:lumMod val="75000"/>
                </a:schemeClr>
              </a:solidFill>
            </a:endParaRPr>
          </a:p>
        </p:txBody>
      </p:sp>
    </p:spTree>
    <p:extLst>
      <p:ext uri="{BB962C8B-B14F-4D97-AF65-F5344CB8AC3E}">
        <p14:creationId xmlns:p14="http://schemas.microsoft.com/office/powerpoint/2010/main" val="277802918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smtClean="0"/>
              <a:t>Belge düzeni</a:t>
            </a:r>
            <a:endParaRPr lang="tr-TR" dirty="0"/>
          </a:p>
        </p:txBody>
      </p:sp>
    </p:spTree>
    <p:extLst>
      <p:ext uri="{BB962C8B-B14F-4D97-AF65-F5344CB8AC3E}">
        <p14:creationId xmlns:p14="http://schemas.microsoft.com/office/powerpoint/2010/main" val="349287300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o 4"/>
          <p:cNvGraphicFramePr>
            <a:graphicFrameLocks noGrp="1"/>
          </p:cNvGraphicFramePr>
          <p:nvPr>
            <p:extLst>
              <p:ext uri="{D42A27DB-BD31-4B8C-83A1-F6EECF244321}">
                <p14:modId xmlns:p14="http://schemas.microsoft.com/office/powerpoint/2010/main" val="1111002542"/>
              </p:ext>
            </p:extLst>
          </p:nvPr>
        </p:nvGraphicFramePr>
        <p:xfrm>
          <a:off x="484070" y="1412776"/>
          <a:ext cx="8064896" cy="3571240"/>
        </p:xfrm>
        <a:graphic>
          <a:graphicData uri="http://schemas.openxmlformats.org/drawingml/2006/table">
            <a:tbl>
              <a:tblPr firstRow="1" bandRow="1">
                <a:tableStyleId>{5C22544A-7EE6-4342-B048-85BDC9FD1C3A}</a:tableStyleId>
              </a:tblPr>
              <a:tblGrid>
                <a:gridCol w="5270896"/>
                <a:gridCol w="476326"/>
                <a:gridCol w="2317674"/>
              </a:tblGrid>
              <a:tr h="370840">
                <a:tc>
                  <a:txBody>
                    <a:bodyPr/>
                    <a:lstStyle/>
                    <a:p>
                      <a:r>
                        <a:rPr lang="tr-TR" sz="2400" dirty="0" err="1" smtClean="0"/>
                        <a:t>AçIklama</a:t>
                      </a:r>
                      <a:endParaRPr lang="tr-TR" sz="2400" dirty="0"/>
                    </a:p>
                  </a:txBody>
                  <a:tcPr/>
                </a:tc>
                <a:tc>
                  <a:txBody>
                    <a:bodyPr/>
                    <a:lstStyle/>
                    <a:p>
                      <a:r>
                        <a:rPr lang="tr-TR" sz="2400" dirty="0" smtClean="0"/>
                        <a:t>:</a:t>
                      </a:r>
                      <a:endParaRPr lang="tr-TR" sz="2400" dirty="0"/>
                    </a:p>
                  </a:txBody>
                  <a:tcPr/>
                </a:tc>
                <a:tc>
                  <a:txBody>
                    <a:bodyPr/>
                    <a:lstStyle/>
                    <a:p>
                      <a:r>
                        <a:rPr lang="tr-TR" sz="2400" dirty="0" smtClean="0"/>
                        <a:t>Tutar</a:t>
                      </a:r>
                      <a:endParaRPr lang="tr-TR" sz="2400" dirty="0"/>
                    </a:p>
                  </a:txBody>
                  <a:tcPr/>
                </a:tc>
              </a:tr>
              <a:tr h="370840">
                <a:tc>
                  <a:txBody>
                    <a:bodyPr/>
                    <a:lstStyle/>
                    <a:p>
                      <a:r>
                        <a:rPr lang="tr-TR" sz="1800" dirty="0" smtClean="0"/>
                        <a:t>İşlem Bedeli</a:t>
                      </a:r>
                      <a:endParaRPr lang="tr-TR" sz="1800" dirty="0"/>
                    </a:p>
                  </a:txBody>
                  <a:tcPr/>
                </a:tc>
                <a:tc>
                  <a:txBody>
                    <a:bodyPr/>
                    <a:lstStyle/>
                    <a:p>
                      <a:r>
                        <a:rPr lang="tr-TR" sz="2400" dirty="0" smtClean="0"/>
                        <a:t>:</a:t>
                      </a:r>
                      <a:endParaRPr lang="tr-TR" sz="2400" dirty="0"/>
                    </a:p>
                  </a:txBody>
                  <a:tcPr/>
                </a:tc>
                <a:tc>
                  <a:txBody>
                    <a:bodyPr/>
                    <a:lstStyle/>
                    <a:p>
                      <a:pPr algn="r"/>
                      <a:r>
                        <a:rPr lang="tr-TR" sz="2400" dirty="0" smtClean="0"/>
                        <a:t>10.000</a:t>
                      </a:r>
                      <a:endParaRPr lang="tr-TR" sz="2400" dirty="0"/>
                    </a:p>
                  </a:txBody>
                  <a:tcPr/>
                </a:tc>
              </a:tr>
              <a:tr h="370840">
                <a:tc>
                  <a:txBody>
                    <a:bodyPr/>
                    <a:lstStyle/>
                    <a:p>
                      <a:r>
                        <a:rPr lang="tr-TR" sz="1800" dirty="0" smtClean="0"/>
                        <a:t>Hesaplanan KDV %18</a:t>
                      </a:r>
                      <a:endParaRPr lang="tr-TR" sz="1800" dirty="0"/>
                    </a:p>
                  </a:txBody>
                  <a:tcPr/>
                </a:tc>
                <a:tc>
                  <a:txBody>
                    <a:bodyPr/>
                    <a:lstStyle/>
                    <a:p>
                      <a:r>
                        <a:rPr lang="tr-TR" sz="2400" dirty="0" smtClean="0"/>
                        <a:t>:</a:t>
                      </a:r>
                      <a:endParaRPr lang="tr-TR" sz="2400" dirty="0"/>
                    </a:p>
                  </a:txBody>
                  <a:tcPr/>
                </a:tc>
                <a:tc>
                  <a:txBody>
                    <a:bodyPr/>
                    <a:lstStyle/>
                    <a:p>
                      <a:pPr algn="r"/>
                      <a:r>
                        <a:rPr lang="tr-TR" sz="2400" dirty="0" smtClean="0"/>
                        <a:t>1.800</a:t>
                      </a:r>
                      <a:endParaRPr lang="tr-TR" sz="2400" dirty="0"/>
                    </a:p>
                  </a:txBody>
                  <a:tcPr/>
                </a:tc>
              </a:tr>
              <a:tr h="370840">
                <a:tc>
                  <a:txBody>
                    <a:bodyPr/>
                    <a:lstStyle/>
                    <a:p>
                      <a:r>
                        <a:rPr lang="tr-TR" sz="1800" dirty="0" smtClean="0"/>
                        <a:t>Tevkifat Oranı</a:t>
                      </a:r>
                      <a:endParaRPr lang="tr-TR" sz="1800" dirty="0"/>
                    </a:p>
                  </a:txBody>
                  <a:tcPr/>
                </a:tc>
                <a:tc>
                  <a:txBody>
                    <a:bodyPr/>
                    <a:lstStyle/>
                    <a:p>
                      <a:r>
                        <a:rPr lang="tr-TR" sz="2400" dirty="0" smtClean="0"/>
                        <a:t>:</a:t>
                      </a:r>
                      <a:endParaRPr lang="tr-TR" sz="2400" dirty="0"/>
                    </a:p>
                  </a:txBody>
                  <a:tcPr/>
                </a:tc>
                <a:tc>
                  <a:txBody>
                    <a:bodyPr/>
                    <a:lstStyle/>
                    <a:p>
                      <a:pPr algn="r"/>
                      <a:r>
                        <a:rPr lang="tr-TR" sz="2400" dirty="0" smtClean="0"/>
                        <a:t>7/10</a:t>
                      </a:r>
                      <a:endParaRPr lang="tr-TR" sz="2400" dirty="0"/>
                    </a:p>
                  </a:txBody>
                  <a:tcPr/>
                </a:tc>
              </a:tr>
              <a:tr h="370840">
                <a:tc>
                  <a:txBody>
                    <a:bodyPr/>
                    <a:lstStyle/>
                    <a:p>
                      <a:r>
                        <a:rPr lang="tr-TR" sz="1800" dirty="0" smtClean="0"/>
                        <a:t>Alıcı Tarafından Tevkif Edilecek Tutar</a:t>
                      </a:r>
                      <a:endParaRPr lang="tr-TR" sz="1800" dirty="0"/>
                    </a:p>
                  </a:txBody>
                  <a:tcPr/>
                </a:tc>
                <a:tc>
                  <a:txBody>
                    <a:bodyPr/>
                    <a:lstStyle/>
                    <a:p>
                      <a:r>
                        <a:rPr lang="tr-TR" sz="2400" dirty="0" smtClean="0"/>
                        <a:t>:</a:t>
                      </a:r>
                      <a:endParaRPr lang="tr-TR" sz="2400" dirty="0"/>
                    </a:p>
                  </a:txBody>
                  <a:tcPr/>
                </a:tc>
                <a:tc>
                  <a:txBody>
                    <a:bodyPr/>
                    <a:lstStyle/>
                    <a:p>
                      <a:pPr algn="r"/>
                      <a:r>
                        <a:rPr lang="tr-TR" sz="2400" dirty="0" smtClean="0"/>
                        <a:t>1.260</a:t>
                      </a:r>
                      <a:endParaRPr lang="tr-TR" sz="2400" dirty="0"/>
                    </a:p>
                  </a:txBody>
                  <a:tcPr/>
                </a:tc>
              </a:tr>
              <a:tr h="370840">
                <a:tc>
                  <a:txBody>
                    <a:bodyPr/>
                    <a:lstStyle/>
                    <a:p>
                      <a:r>
                        <a:rPr lang="tr-TR" sz="1800" dirty="0" smtClean="0"/>
                        <a:t>Tevkifat Dahil Toplam Tutar</a:t>
                      </a:r>
                      <a:endParaRPr lang="tr-TR" sz="1800" dirty="0"/>
                    </a:p>
                  </a:txBody>
                  <a:tcPr/>
                </a:tc>
                <a:tc>
                  <a:txBody>
                    <a:bodyPr/>
                    <a:lstStyle/>
                    <a:p>
                      <a:r>
                        <a:rPr lang="tr-TR" sz="2400" dirty="0" smtClean="0"/>
                        <a:t>:</a:t>
                      </a:r>
                      <a:endParaRPr lang="tr-TR" sz="2400" dirty="0"/>
                    </a:p>
                  </a:txBody>
                  <a:tcPr/>
                </a:tc>
                <a:tc>
                  <a:txBody>
                    <a:bodyPr/>
                    <a:lstStyle/>
                    <a:p>
                      <a:pPr algn="r"/>
                      <a:r>
                        <a:rPr lang="tr-TR" sz="2400" dirty="0" smtClean="0"/>
                        <a:t>11.800</a:t>
                      </a:r>
                      <a:endParaRPr lang="tr-TR" sz="2400" dirty="0"/>
                    </a:p>
                  </a:txBody>
                  <a:tcPr/>
                </a:tc>
              </a:tr>
              <a:tr h="370840">
                <a:tc>
                  <a:txBody>
                    <a:bodyPr/>
                    <a:lstStyle/>
                    <a:p>
                      <a:r>
                        <a:rPr lang="tr-TR" sz="1800" dirty="0" smtClean="0"/>
                        <a:t>Tevkifat Hariç Toplam Tutar</a:t>
                      </a:r>
                      <a:endParaRPr lang="tr-TR" sz="1800" dirty="0"/>
                    </a:p>
                  </a:txBody>
                  <a:tcPr/>
                </a:tc>
                <a:tc>
                  <a:txBody>
                    <a:bodyPr/>
                    <a:lstStyle/>
                    <a:p>
                      <a:r>
                        <a:rPr lang="tr-TR" sz="2400" dirty="0" smtClean="0"/>
                        <a:t>:</a:t>
                      </a:r>
                      <a:endParaRPr lang="tr-TR" sz="2400" dirty="0"/>
                    </a:p>
                  </a:txBody>
                  <a:tcPr/>
                </a:tc>
                <a:tc>
                  <a:txBody>
                    <a:bodyPr/>
                    <a:lstStyle/>
                    <a:p>
                      <a:pPr algn="r"/>
                      <a:r>
                        <a:rPr lang="tr-TR" sz="2400" dirty="0" smtClean="0"/>
                        <a:t>10.540</a:t>
                      </a:r>
                      <a:endParaRPr lang="tr-TR" sz="2400" dirty="0"/>
                    </a:p>
                  </a:txBody>
                  <a:tcPr/>
                </a:tc>
              </a:tr>
              <a:tr h="370840">
                <a:tc gridSpan="3">
                  <a:txBody>
                    <a:bodyPr/>
                    <a:lstStyle/>
                    <a:p>
                      <a:r>
                        <a:rPr lang="tr-TR" sz="1800" b="1" i="0" u="none" strike="noStrike" kern="1200" baseline="0" dirty="0" smtClean="0">
                          <a:solidFill>
                            <a:schemeClr val="tx2"/>
                          </a:solidFill>
                          <a:latin typeface="+mn-lt"/>
                          <a:ea typeface="+mn-ea"/>
                          <a:cs typeface="+mn-cs"/>
                        </a:rPr>
                        <a:t>Yalnız </a:t>
                      </a:r>
                      <a:r>
                        <a:rPr lang="tr-TR" sz="1800" b="1" i="0" u="none" strike="noStrike" kern="1200" baseline="0" dirty="0" err="1" smtClean="0">
                          <a:solidFill>
                            <a:schemeClr val="tx2"/>
                          </a:solidFill>
                          <a:latin typeface="+mn-lt"/>
                          <a:ea typeface="+mn-ea"/>
                          <a:cs typeface="+mn-cs"/>
                        </a:rPr>
                        <a:t>Onbinbeşyüzkırk</a:t>
                      </a:r>
                      <a:r>
                        <a:rPr lang="tr-TR" sz="1800" b="1" i="0" u="none" strike="noStrike" kern="1200" baseline="0" dirty="0" smtClean="0">
                          <a:solidFill>
                            <a:schemeClr val="tx2"/>
                          </a:solidFill>
                          <a:latin typeface="+mn-lt"/>
                          <a:ea typeface="+mn-ea"/>
                          <a:cs typeface="+mn-cs"/>
                        </a:rPr>
                        <a:t> Türk Lirasıdır. </a:t>
                      </a:r>
                      <a:endParaRPr lang="tr-TR" sz="2400" b="1" dirty="0">
                        <a:solidFill>
                          <a:schemeClr val="tx2"/>
                        </a:solidFill>
                      </a:endParaRPr>
                    </a:p>
                  </a:txBody>
                  <a:tcPr/>
                </a:tc>
                <a:tc hMerge="1">
                  <a:txBody>
                    <a:bodyPr/>
                    <a:lstStyle/>
                    <a:p>
                      <a:endParaRPr lang="tr-TR" sz="3200" dirty="0"/>
                    </a:p>
                  </a:txBody>
                  <a:tcPr/>
                </a:tc>
                <a:tc hMerge="1">
                  <a:txBody>
                    <a:bodyPr/>
                    <a:lstStyle/>
                    <a:p>
                      <a:pPr algn="r"/>
                      <a:endParaRPr lang="tr-TR" sz="3200" dirty="0"/>
                    </a:p>
                  </a:txBody>
                  <a:tcPr/>
                </a:tc>
              </a:tr>
            </a:tbl>
          </a:graphicData>
        </a:graphic>
      </p:graphicFrame>
      <p:sp>
        <p:nvSpPr>
          <p:cNvPr id="6" name="Dikdörtgen 5"/>
          <p:cNvSpPr/>
          <p:nvPr/>
        </p:nvSpPr>
        <p:spPr>
          <a:xfrm>
            <a:off x="539552" y="5157192"/>
            <a:ext cx="7992888" cy="1077218"/>
          </a:xfrm>
          <a:prstGeom prst="rect">
            <a:avLst/>
          </a:prstGeom>
        </p:spPr>
        <p:txBody>
          <a:bodyPr wrap="square">
            <a:spAutoFit/>
          </a:bodyPr>
          <a:lstStyle/>
          <a:p>
            <a:pPr algn="ctr"/>
            <a:r>
              <a:rPr lang="tr-TR" sz="3200" dirty="0" err="1" smtClean="0">
                <a:solidFill>
                  <a:srgbClr val="002060"/>
                </a:solidFill>
              </a:rPr>
              <a:t>Tevkifatlı</a:t>
            </a:r>
            <a:r>
              <a:rPr lang="tr-TR" sz="3200" dirty="0" smtClean="0">
                <a:solidFill>
                  <a:srgbClr val="002060"/>
                </a:solidFill>
              </a:rPr>
              <a:t> </a:t>
            </a:r>
            <a:r>
              <a:rPr lang="tr-TR" sz="3200" dirty="0">
                <a:solidFill>
                  <a:srgbClr val="002060"/>
                </a:solidFill>
              </a:rPr>
              <a:t>faturada </a:t>
            </a:r>
            <a:r>
              <a:rPr lang="tr-TR" sz="3200" dirty="0" smtClean="0">
                <a:solidFill>
                  <a:srgbClr val="002060"/>
                </a:solidFill>
              </a:rPr>
              <a:t>yukarıda </a:t>
            </a:r>
            <a:r>
              <a:rPr lang="tr-TR" sz="3200" dirty="0">
                <a:solidFill>
                  <a:srgbClr val="002060"/>
                </a:solidFill>
              </a:rPr>
              <a:t>belirtilen </a:t>
            </a:r>
            <a:r>
              <a:rPr lang="tr-TR" sz="3200" dirty="0" smtClean="0">
                <a:solidFill>
                  <a:srgbClr val="002060"/>
                </a:solidFill>
              </a:rPr>
              <a:t>satırlara </a:t>
            </a:r>
            <a:r>
              <a:rPr lang="tr-TR" sz="3200" dirty="0">
                <a:solidFill>
                  <a:srgbClr val="002060"/>
                </a:solidFill>
              </a:rPr>
              <a:t>yer </a:t>
            </a:r>
            <a:r>
              <a:rPr lang="tr-TR" sz="3200" dirty="0" smtClean="0">
                <a:solidFill>
                  <a:srgbClr val="002060"/>
                </a:solidFill>
              </a:rPr>
              <a:t>verilmek zorunludur.</a:t>
            </a:r>
            <a:endParaRPr lang="tr-TR" sz="3200" dirty="0">
              <a:solidFill>
                <a:srgbClr val="002060"/>
              </a:solidFill>
            </a:endParaRPr>
          </a:p>
        </p:txBody>
      </p:sp>
      <p:sp>
        <p:nvSpPr>
          <p:cNvPr id="7" name="Metin Yer Tutucusu 2"/>
          <p:cNvSpPr>
            <a:spLocks noGrp="1"/>
          </p:cNvSpPr>
          <p:nvPr>
            <p:ph type="body" idx="1"/>
          </p:nvPr>
        </p:nvSpPr>
        <p:spPr>
          <a:xfrm>
            <a:off x="611560" y="260648"/>
            <a:ext cx="7772400" cy="792088"/>
          </a:xfrm>
        </p:spPr>
        <p:txBody>
          <a:bodyPr>
            <a:noAutofit/>
          </a:bodyPr>
          <a:lstStyle/>
          <a:p>
            <a:pPr algn="ctr"/>
            <a:r>
              <a:rPr lang="tr-TR" sz="3200" dirty="0" err="1" smtClean="0">
                <a:solidFill>
                  <a:schemeClr val="accent5">
                    <a:lumMod val="75000"/>
                  </a:schemeClr>
                </a:solidFill>
              </a:rPr>
              <a:t>FaturanIN</a:t>
            </a:r>
            <a:r>
              <a:rPr lang="tr-TR" sz="3200" dirty="0" smtClean="0">
                <a:solidFill>
                  <a:schemeClr val="accent5">
                    <a:lumMod val="75000"/>
                  </a:schemeClr>
                </a:solidFill>
              </a:rPr>
              <a:t> düzenlenmesi</a:t>
            </a:r>
            <a:endParaRPr lang="tr-TR" sz="3200" dirty="0">
              <a:solidFill>
                <a:schemeClr val="accent5">
                  <a:lumMod val="75000"/>
                </a:schemeClr>
              </a:solidFill>
            </a:endParaRPr>
          </a:p>
        </p:txBody>
      </p:sp>
    </p:spTree>
    <p:extLst>
      <p:ext uri="{BB962C8B-B14F-4D97-AF65-F5344CB8AC3E}">
        <p14:creationId xmlns:p14="http://schemas.microsoft.com/office/powerpoint/2010/main" val="398374398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5400" dirty="0" err="1" smtClean="0"/>
              <a:t>satIcINIn</a:t>
            </a:r>
            <a:r>
              <a:rPr lang="tr-TR" sz="5400" dirty="0" smtClean="0"/>
              <a:t> yükümlülük ve </a:t>
            </a:r>
            <a:r>
              <a:rPr lang="tr-TR" sz="5400" dirty="0" err="1" smtClean="0"/>
              <a:t>haklari</a:t>
            </a:r>
            <a:endParaRPr lang="tr-TR" sz="5400" dirty="0"/>
          </a:p>
        </p:txBody>
      </p:sp>
    </p:spTree>
    <p:extLst>
      <p:ext uri="{BB962C8B-B14F-4D97-AF65-F5344CB8AC3E}">
        <p14:creationId xmlns:p14="http://schemas.microsoft.com/office/powerpoint/2010/main" val="314463485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56792"/>
            <a:ext cx="7772400" cy="4321175"/>
          </a:xfrm>
        </p:spPr>
        <p:txBody>
          <a:bodyPr/>
          <a:lstStyle/>
          <a:p>
            <a:pPr algn="ctr"/>
            <a:r>
              <a:rPr lang="tr-TR" sz="3600" dirty="0" smtClean="0">
                <a:solidFill>
                  <a:srgbClr val="002060"/>
                </a:solidFill>
              </a:rPr>
              <a:t>Tevkif edilen </a:t>
            </a:r>
            <a:r>
              <a:rPr lang="tr-TR" sz="3600" dirty="0" err="1" smtClean="0">
                <a:solidFill>
                  <a:srgbClr val="002060"/>
                </a:solidFill>
              </a:rPr>
              <a:t>kdv’den</a:t>
            </a:r>
            <a:r>
              <a:rPr lang="tr-TR" sz="3600" dirty="0" smtClean="0">
                <a:solidFill>
                  <a:srgbClr val="002060"/>
                </a:solidFill>
              </a:rPr>
              <a:t> arta kalan </a:t>
            </a:r>
            <a:r>
              <a:rPr lang="tr-TR" sz="3600" dirty="0" err="1" smtClean="0">
                <a:solidFill>
                  <a:srgbClr val="002060"/>
                </a:solidFill>
              </a:rPr>
              <a:t>kdv</a:t>
            </a:r>
            <a:r>
              <a:rPr lang="tr-TR" sz="3600" dirty="0" smtClean="0">
                <a:solidFill>
                  <a:srgbClr val="002060"/>
                </a:solidFill>
              </a:rPr>
              <a:t>  1 </a:t>
            </a:r>
            <a:r>
              <a:rPr lang="tr-TR" sz="3600" dirty="0" err="1" smtClean="0">
                <a:solidFill>
                  <a:srgbClr val="002060"/>
                </a:solidFill>
              </a:rPr>
              <a:t>nolu</a:t>
            </a:r>
            <a:r>
              <a:rPr lang="tr-TR" sz="3600" dirty="0" smtClean="0">
                <a:solidFill>
                  <a:srgbClr val="002060"/>
                </a:solidFill>
              </a:rPr>
              <a:t> </a:t>
            </a:r>
            <a:r>
              <a:rPr lang="tr-TR" sz="3600" dirty="0" err="1" smtClean="0">
                <a:solidFill>
                  <a:srgbClr val="002060"/>
                </a:solidFill>
              </a:rPr>
              <a:t>kdv</a:t>
            </a:r>
            <a:r>
              <a:rPr lang="tr-TR" sz="3600" dirty="0" smtClean="0">
                <a:solidFill>
                  <a:srgbClr val="002060"/>
                </a:solidFill>
              </a:rPr>
              <a:t> beyannamesi ile beyan edilir ve ödenir.</a:t>
            </a:r>
            <a:br>
              <a:rPr lang="tr-TR" sz="3600" dirty="0" smtClean="0">
                <a:solidFill>
                  <a:srgbClr val="002060"/>
                </a:solidFill>
              </a:rPr>
            </a:br>
            <a:r>
              <a:rPr lang="tr-TR" sz="3600" dirty="0">
                <a:solidFill>
                  <a:srgbClr val="002060"/>
                </a:solidFill>
              </a:rPr>
              <a:t/>
            </a:r>
            <a:br>
              <a:rPr lang="tr-TR" sz="3600" dirty="0">
                <a:solidFill>
                  <a:srgbClr val="002060"/>
                </a:solidFill>
              </a:rPr>
            </a:br>
            <a:endParaRPr lang="tr-TR" sz="3600" dirty="0">
              <a:solidFill>
                <a:srgbClr val="002060"/>
              </a:solidFill>
            </a:endParaRPr>
          </a:p>
        </p:txBody>
      </p:sp>
      <p:sp>
        <p:nvSpPr>
          <p:cNvPr id="3" name="Metin Yer Tutucusu 2"/>
          <p:cNvSpPr>
            <a:spLocks noGrp="1"/>
          </p:cNvSpPr>
          <p:nvPr>
            <p:ph type="body" idx="1"/>
          </p:nvPr>
        </p:nvSpPr>
        <p:spPr>
          <a:xfrm>
            <a:off x="611560" y="260648"/>
            <a:ext cx="7772400" cy="792088"/>
          </a:xfrm>
        </p:spPr>
        <p:txBody>
          <a:bodyPr>
            <a:noAutofit/>
          </a:bodyPr>
          <a:lstStyle/>
          <a:p>
            <a:pPr algn="ctr"/>
            <a:r>
              <a:rPr lang="tr-TR" sz="3200" dirty="0" smtClean="0">
                <a:solidFill>
                  <a:schemeClr val="accent5">
                    <a:lumMod val="75000"/>
                  </a:schemeClr>
                </a:solidFill>
              </a:rPr>
              <a:t>SATICININ </a:t>
            </a:r>
            <a:r>
              <a:rPr lang="tr-TR" sz="3200" dirty="0" err="1" smtClean="0">
                <a:solidFill>
                  <a:schemeClr val="accent5">
                    <a:lumMod val="75000"/>
                  </a:schemeClr>
                </a:solidFill>
              </a:rPr>
              <a:t>beyani</a:t>
            </a:r>
            <a:endParaRPr lang="tr-TR" sz="3200" dirty="0">
              <a:solidFill>
                <a:schemeClr val="accent5">
                  <a:lumMod val="75000"/>
                </a:schemeClr>
              </a:solidFill>
            </a:endParaRPr>
          </a:p>
        </p:txBody>
      </p:sp>
    </p:spTree>
    <p:extLst>
      <p:ext uri="{BB962C8B-B14F-4D97-AF65-F5344CB8AC3E}">
        <p14:creationId xmlns:p14="http://schemas.microsoft.com/office/powerpoint/2010/main" val="18527767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692696"/>
            <a:ext cx="7772400" cy="1152128"/>
          </a:xfrm>
        </p:spPr>
        <p:txBody>
          <a:bodyPr/>
          <a:lstStyle/>
          <a:p>
            <a:pPr algn="ctr"/>
            <a:r>
              <a:rPr lang="tr-TR" sz="1800" dirty="0" err="1" smtClean="0">
                <a:solidFill>
                  <a:srgbClr val="002060"/>
                </a:solidFill>
              </a:rPr>
              <a:t>Tevkifata</a:t>
            </a:r>
            <a:r>
              <a:rPr lang="tr-TR" sz="1800" dirty="0" smtClean="0">
                <a:solidFill>
                  <a:srgbClr val="002060"/>
                </a:solidFill>
              </a:rPr>
              <a:t> tabi tutulan </a:t>
            </a:r>
            <a:r>
              <a:rPr lang="tr-TR" sz="1800" dirty="0" err="1" smtClean="0">
                <a:solidFill>
                  <a:srgbClr val="002060"/>
                </a:solidFill>
              </a:rPr>
              <a:t>kdv’den</a:t>
            </a:r>
            <a:r>
              <a:rPr lang="tr-TR" sz="1800" dirty="0" smtClean="0">
                <a:solidFill>
                  <a:srgbClr val="002060"/>
                </a:solidFill>
              </a:rPr>
              <a:t> arta kalan tutar beyan edilecektir.</a:t>
            </a:r>
            <a:endParaRPr lang="tr-TR" sz="1800" dirty="0">
              <a:solidFill>
                <a:srgbClr val="002060"/>
              </a:solidFill>
            </a:endParaRPr>
          </a:p>
        </p:txBody>
      </p:sp>
      <p:sp>
        <p:nvSpPr>
          <p:cNvPr id="3" name="Metin Yer Tutucusu 2"/>
          <p:cNvSpPr>
            <a:spLocks noGrp="1"/>
          </p:cNvSpPr>
          <p:nvPr>
            <p:ph type="body" idx="1"/>
          </p:nvPr>
        </p:nvSpPr>
        <p:spPr>
          <a:xfrm>
            <a:off x="611560" y="260648"/>
            <a:ext cx="7772400" cy="504056"/>
          </a:xfrm>
        </p:spPr>
        <p:txBody>
          <a:bodyPr>
            <a:noAutofit/>
          </a:bodyPr>
          <a:lstStyle/>
          <a:p>
            <a:pPr algn="ctr"/>
            <a:r>
              <a:rPr lang="tr-TR" sz="3200" dirty="0" smtClean="0">
                <a:solidFill>
                  <a:schemeClr val="accent5">
                    <a:lumMod val="75000"/>
                  </a:schemeClr>
                </a:solidFill>
              </a:rPr>
              <a:t>Beyan edilecek </a:t>
            </a:r>
            <a:r>
              <a:rPr lang="tr-TR" sz="3200" dirty="0" err="1" smtClean="0">
                <a:solidFill>
                  <a:schemeClr val="accent5">
                    <a:lumMod val="75000"/>
                  </a:schemeClr>
                </a:solidFill>
              </a:rPr>
              <a:t>kdv</a:t>
            </a:r>
            <a:endParaRPr lang="tr-TR" sz="3200" dirty="0">
              <a:solidFill>
                <a:schemeClr val="accent5">
                  <a:lumMod val="75000"/>
                </a:schemeClr>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1964715625"/>
              </p:ext>
            </p:extLst>
          </p:nvPr>
        </p:nvGraphicFramePr>
        <p:xfrm>
          <a:off x="274766" y="1772816"/>
          <a:ext cx="8064896" cy="2768600"/>
        </p:xfrm>
        <a:graphic>
          <a:graphicData uri="http://schemas.openxmlformats.org/drawingml/2006/table">
            <a:tbl>
              <a:tblPr firstRow="1" bandRow="1">
                <a:tableStyleId>{5C22544A-7EE6-4342-B048-85BDC9FD1C3A}</a:tableStyleId>
              </a:tblPr>
              <a:tblGrid>
                <a:gridCol w="5270896"/>
                <a:gridCol w="476326"/>
                <a:gridCol w="2317674"/>
              </a:tblGrid>
              <a:tr h="370840">
                <a:tc>
                  <a:txBody>
                    <a:bodyPr/>
                    <a:lstStyle/>
                    <a:p>
                      <a:r>
                        <a:rPr lang="tr-TR" sz="1400" dirty="0" err="1" smtClean="0"/>
                        <a:t>AçIklama</a:t>
                      </a:r>
                      <a:endParaRPr lang="tr-TR" sz="1400" dirty="0"/>
                    </a:p>
                  </a:txBody>
                  <a:tcPr/>
                </a:tc>
                <a:tc>
                  <a:txBody>
                    <a:bodyPr/>
                    <a:lstStyle/>
                    <a:p>
                      <a:r>
                        <a:rPr lang="tr-TR" sz="1400" dirty="0" smtClean="0"/>
                        <a:t>:</a:t>
                      </a:r>
                      <a:endParaRPr lang="tr-TR" sz="1400" dirty="0"/>
                    </a:p>
                  </a:txBody>
                  <a:tcPr/>
                </a:tc>
                <a:tc>
                  <a:txBody>
                    <a:bodyPr/>
                    <a:lstStyle/>
                    <a:p>
                      <a:r>
                        <a:rPr lang="tr-TR" sz="1400" dirty="0" smtClean="0"/>
                        <a:t>Tutar</a:t>
                      </a:r>
                      <a:endParaRPr lang="tr-TR" sz="1400" dirty="0"/>
                    </a:p>
                  </a:txBody>
                  <a:tcPr/>
                </a:tc>
              </a:tr>
              <a:tr h="370840">
                <a:tc>
                  <a:txBody>
                    <a:bodyPr/>
                    <a:lstStyle/>
                    <a:p>
                      <a:r>
                        <a:rPr lang="tr-TR" sz="1100" dirty="0" smtClean="0"/>
                        <a:t>İşlem Bedeli</a:t>
                      </a:r>
                      <a:endParaRPr lang="tr-TR" sz="1100" dirty="0"/>
                    </a:p>
                  </a:txBody>
                  <a:tcPr/>
                </a:tc>
                <a:tc>
                  <a:txBody>
                    <a:bodyPr/>
                    <a:lstStyle/>
                    <a:p>
                      <a:r>
                        <a:rPr lang="tr-TR" sz="1400" dirty="0" smtClean="0"/>
                        <a:t>:</a:t>
                      </a:r>
                      <a:endParaRPr lang="tr-TR" sz="1400" dirty="0"/>
                    </a:p>
                  </a:txBody>
                  <a:tcPr/>
                </a:tc>
                <a:tc>
                  <a:txBody>
                    <a:bodyPr/>
                    <a:lstStyle/>
                    <a:p>
                      <a:pPr algn="r"/>
                      <a:r>
                        <a:rPr lang="tr-TR" sz="1400" dirty="0" smtClean="0"/>
                        <a:t>10.000</a:t>
                      </a:r>
                      <a:endParaRPr lang="tr-TR" sz="1400" dirty="0"/>
                    </a:p>
                  </a:txBody>
                  <a:tcPr/>
                </a:tc>
              </a:tr>
              <a:tr h="370840">
                <a:tc>
                  <a:txBody>
                    <a:bodyPr/>
                    <a:lstStyle/>
                    <a:p>
                      <a:r>
                        <a:rPr lang="tr-TR" sz="1100" dirty="0" smtClean="0"/>
                        <a:t>Hesaplanan KDV %18</a:t>
                      </a:r>
                      <a:endParaRPr lang="tr-TR" sz="1100" dirty="0"/>
                    </a:p>
                  </a:txBody>
                  <a:tcPr/>
                </a:tc>
                <a:tc>
                  <a:txBody>
                    <a:bodyPr/>
                    <a:lstStyle/>
                    <a:p>
                      <a:r>
                        <a:rPr lang="tr-TR" sz="1400" dirty="0" smtClean="0"/>
                        <a:t>:</a:t>
                      </a:r>
                      <a:endParaRPr lang="tr-TR" sz="1400" dirty="0"/>
                    </a:p>
                  </a:txBody>
                  <a:tcPr/>
                </a:tc>
                <a:tc>
                  <a:txBody>
                    <a:bodyPr/>
                    <a:lstStyle/>
                    <a:p>
                      <a:pPr algn="r"/>
                      <a:r>
                        <a:rPr lang="tr-TR" sz="2400" dirty="0" smtClean="0"/>
                        <a:t>1.800</a:t>
                      </a:r>
                      <a:endParaRPr lang="tr-TR" sz="2400" dirty="0"/>
                    </a:p>
                  </a:txBody>
                  <a:tcPr/>
                </a:tc>
              </a:tr>
              <a:tr h="370840">
                <a:tc>
                  <a:txBody>
                    <a:bodyPr/>
                    <a:lstStyle/>
                    <a:p>
                      <a:r>
                        <a:rPr lang="tr-TR" sz="1100" dirty="0" smtClean="0"/>
                        <a:t>Tevkifat Oranı</a:t>
                      </a:r>
                      <a:endParaRPr lang="tr-TR" sz="1100" dirty="0"/>
                    </a:p>
                  </a:txBody>
                  <a:tcPr/>
                </a:tc>
                <a:tc>
                  <a:txBody>
                    <a:bodyPr/>
                    <a:lstStyle/>
                    <a:p>
                      <a:r>
                        <a:rPr lang="tr-TR" sz="1400" dirty="0" smtClean="0"/>
                        <a:t>:</a:t>
                      </a:r>
                      <a:endParaRPr lang="tr-TR" sz="1400" dirty="0"/>
                    </a:p>
                  </a:txBody>
                  <a:tcPr/>
                </a:tc>
                <a:tc>
                  <a:txBody>
                    <a:bodyPr/>
                    <a:lstStyle/>
                    <a:p>
                      <a:pPr algn="r"/>
                      <a:r>
                        <a:rPr lang="tr-TR" sz="1400" dirty="0" smtClean="0"/>
                        <a:t>7/10</a:t>
                      </a:r>
                      <a:endParaRPr lang="tr-TR" sz="1400" dirty="0"/>
                    </a:p>
                  </a:txBody>
                  <a:tcPr/>
                </a:tc>
              </a:tr>
              <a:tr h="370840">
                <a:tc>
                  <a:txBody>
                    <a:bodyPr/>
                    <a:lstStyle/>
                    <a:p>
                      <a:r>
                        <a:rPr lang="tr-TR" sz="1100" dirty="0" smtClean="0"/>
                        <a:t>Alıcı Tarafından Tevkif Edilecek Tutar</a:t>
                      </a:r>
                      <a:endParaRPr lang="tr-TR" sz="1100" dirty="0"/>
                    </a:p>
                  </a:txBody>
                  <a:tcPr/>
                </a:tc>
                <a:tc>
                  <a:txBody>
                    <a:bodyPr/>
                    <a:lstStyle/>
                    <a:p>
                      <a:r>
                        <a:rPr lang="tr-TR" sz="1400" dirty="0" smtClean="0"/>
                        <a:t>:</a:t>
                      </a:r>
                      <a:endParaRPr lang="tr-TR" sz="1400" dirty="0"/>
                    </a:p>
                  </a:txBody>
                  <a:tcPr/>
                </a:tc>
                <a:tc>
                  <a:txBody>
                    <a:bodyPr/>
                    <a:lstStyle/>
                    <a:p>
                      <a:pPr algn="r"/>
                      <a:r>
                        <a:rPr lang="tr-TR" sz="2400" dirty="0" smtClean="0"/>
                        <a:t>1.260</a:t>
                      </a:r>
                      <a:endParaRPr lang="tr-TR" sz="2400" dirty="0"/>
                    </a:p>
                  </a:txBody>
                  <a:tcPr/>
                </a:tc>
              </a:tr>
              <a:tr h="370840">
                <a:tc>
                  <a:txBody>
                    <a:bodyPr/>
                    <a:lstStyle/>
                    <a:p>
                      <a:r>
                        <a:rPr lang="tr-TR" sz="1100" dirty="0" smtClean="0"/>
                        <a:t>Tevkifat Dahil Toplam Tutar</a:t>
                      </a:r>
                      <a:endParaRPr lang="tr-TR" sz="1100" dirty="0"/>
                    </a:p>
                  </a:txBody>
                  <a:tcPr/>
                </a:tc>
                <a:tc>
                  <a:txBody>
                    <a:bodyPr/>
                    <a:lstStyle/>
                    <a:p>
                      <a:r>
                        <a:rPr lang="tr-TR" sz="1400" dirty="0" smtClean="0"/>
                        <a:t>:</a:t>
                      </a:r>
                      <a:endParaRPr lang="tr-TR" sz="1400" dirty="0"/>
                    </a:p>
                  </a:txBody>
                  <a:tcPr/>
                </a:tc>
                <a:tc>
                  <a:txBody>
                    <a:bodyPr/>
                    <a:lstStyle/>
                    <a:p>
                      <a:pPr algn="r"/>
                      <a:r>
                        <a:rPr lang="tr-TR" sz="1400" dirty="0" smtClean="0"/>
                        <a:t>11.800</a:t>
                      </a:r>
                      <a:endParaRPr lang="tr-TR" sz="1400" dirty="0"/>
                    </a:p>
                  </a:txBody>
                  <a:tcPr/>
                </a:tc>
              </a:tr>
              <a:tr h="370840">
                <a:tc>
                  <a:txBody>
                    <a:bodyPr/>
                    <a:lstStyle/>
                    <a:p>
                      <a:r>
                        <a:rPr lang="tr-TR" sz="1100" dirty="0" smtClean="0"/>
                        <a:t>Tevkifat Hariç Toplam Tutar</a:t>
                      </a:r>
                      <a:endParaRPr lang="tr-TR" sz="1100" dirty="0"/>
                    </a:p>
                  </a:txBody>
                  <a:tcPr/>
                </a:tc>
                <a:tc>
                  <a:txBody>
                    <a:bodyPr/>
                    <a:lstStyle/>
                    <a:p>
                      <a:r>
                        <a:rPr lang="tr-TR" sz="1400" dirty="0" smtClean="0"/>
                        <a:t>:</a:t>
                      </a:r>
                      <a:endParaRPr lang="tr-TR" sz="1400" dirty="0"/>
                    </a:p>
                  </a:txBody>
                  <a:tcPr/>
                </a:tc>
                <a:tc>
                  <a:txBody>
                    <a:bodyPr/>
                    <a:lstStyle/>
                    <a:p>
                      <a:pPr algn="r"/>
                      <a:r>
                        <a:rPr lang="tr-TR" sz="1400" dirty="0" smtClean="0"/>
                        <a:t>10.540</a:t>
                      </a:r>
                      <a:endParaRPr lang="tr-TR" sz="1400" dirty="0"/>
                    </a:p>
                  </a:txBody>
                  <a:tcPr/>
                </a:tc>
              </a:tr>
            </a:tbl>
          </a:graphicData>
        </a:graphic>
      </p:graphicFrame>
      <p:sp>
        <p:nvSpPr>
          <p:cNvPr id="6" name="Metin Yer Tutucusu 2"/>
          <p:cNvSpPr txBox="1">
            <a:spLocks/>
          </p:cNvSpPr>
          <p:nvPr/>
        </p:nvSpPr>
        <p:spPr>
          <a:xfrm>
            <a:off x="251520" y="4653136"/>
            <a:ext cx="8496944" cy="1584176"/>
          </a:xfrm>
          <a:prstGeom prst="rect">
            <a:avLst/>
          </a:prstGeom>
        </p:spPr>
        <p:txBody>
          <a:bodyPr vert="horz" lIns="91440" tIns="45720" rIns="91440" bIns="45720" rtlCol="0" anchor="b">
            <a:no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l"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140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9pPr>
          </a:lstStyle>
          <a:p>
            <a:pPr algn="ctr"/>
            <a:r>
              <a:rPr lang="tr-TR" dirty="0" smtClean="0">
                <a:solidFill>
                  <a:schemeClr val="accent5">
                    <a:lumMod val="75000"/>
                  </a:schemeClr>
                </a:solidFill>
              </a:rPr>
              <a:t>Hesaplanan </a:t>
            </a:r>
            <a:r>
              <a:rPr lang="tr-TR" dirty="0" err="1" smtClean="0">
                <a:solidFill>
                  <a:schemeClr val="accent5">
                    <a:lumMod val="75000"/>
                  </a:schemeClr>
                </a:solidFill>
              </a:rPr>
              <a:t>kdv</a:t>
            </a:r>
            <a:r>
              <a:rPr lang="tr-TR" dirty="0" smtClean="0">
                <a:solidFill>
                  <a:schemeClr val="accent5">
                    <a:lumMod val="75000"/>
                  </a:schemeClr>
                </a:solidFill>
              </a:rPr>
              <a:t>  - tevkif edilen </a:t>
            </a:r>
            <a:r>
              <a:rPr lang="tr-TR" dirty="0" err="1" smtClean="0">
                <a:solidFill>
                  <a:schemeClr val="accent5">
                    <a:lumMod val="75000"/>
                  </a:schemeClr>
                </a:solidFill>
              </a:rPr>
              <a:t>kdv</a:t>
            </a:r>
            <a:r>
              <a:rPr lang="tr-TR" dirty="0" smtClean="0">
                <a:solidFill>
                  <a:schemeClr val="accent5">
                    <a:lumMod val="75000"/>
                  </a:schemeClr>
                </a:solidFill>
              </a:rPr>
              <a:t>= beyan edilecek tutar</a:t>
            </a:r>
          </a:p>
          <a:p>
            <a:pPr algn="ctr"/>
            <a:r>
              <a:rPr lang="tr-TR" dirty="0" smtClean="0">
                <a:solidFill>
                  <a:schemeClr val="accent5">
                    <a:lumMod val="75000"/>
                  </a:schemeClr>
                </a:solidFill>
              </a:rPr>
              <a:t>(1.800-1260)= </a:t>
            </a:r>
            <a:r>
              <a:rPr lang="tr-TR" sz="2800" dirty="0" smtClean="0">
                <a:solidFill>
                  <a:srgbClr val="002060"/>
                </a:solidFill>
              </a:rPr>
              <a:t>540 TL</a:t>
            </a:r>
          </a:p>
        </p:txBody>
      </p:sp>
    </p:spTree>
    <p:extLst>
      <p:ext uri="{BB962C8B-B14F-4D97-AF65-F5344CB8AC3E}">
        <p14:creationId xmlns:p14="http://schemas.microsoft.com/office/powerpoint/2010/main" val="119730725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955741"/>
            <a:ext cx="7772400" cy="3922226"/>
          </a:xfrm>
        </p:spPr>
        <p:txBody>
          <a:bodyPr/>
          <a:lstStyle/>
          <a:p>
            <a:pPr algn="ctr"/>
            <a:r>
              <a:rPr lang="tr-TR" sz="2400" dirty="0" err="1" smtClean="0"/>
              <a:t>satişin</a:t>
            </a:r>
            <a:r>
              <a:rPr lang="tr-TR" sz="2400" dirty="0" smtClean="0"/>
              <a:t> </a:t>
            </a:r>
            <a:r>
              <a:rPr lang="tr-TR" sz="2400" dirty="0" err="1" smtClean="0"/>
              <a:t>yapildIğI</a:t>
            </a:r>
            <a:r>
              <a:rPr lang="tr-TR" sz="2400" dirty="0" smtClean="0"/>
              <a:t> </a:t>
            </a:r>
            <a:r>
              <a:rPr lang="tr-TR" sz="2400" dirty="0"/>
              <a:t>döneme ait 1 No’lu KDV Beyannamesi ekinde elektronik ortamda </a:t>
            </a:r>
            <a:r>
              <a:rPr lang="tr-TR" sz="2400" dirty="0" smtClean="0"/>
              <a:t>verilecektir.</a:t>
            </a:r>
            <a:endParaRPr lang="tr-TR" sz="2400" dirty="0">
              <a:solidFill>
                <a:srgbClr val="002060"/>
              </a:solidFill>
            </a:endParaRPr>
          </a:p>
        </p:txBody>
      </p:sp>
      <p:sp>
        <p:nvSpPr>
          <p:cNvPr id="3" name="Metin Yer Tutucusu 2"/>
          <p:cNvSpPr>
            <a:spLocks noGrp="1"/>
          </p:cNvSpPr>
          <p:nvPr>
            <p:ph type="body" idx="1"/>
          </p:nvPr>
        </p:nvSpPr>
        <p:spPr>
          <a:xfrm>
            <a:off x="611560" y="260648"/>
            <a:ext cx="7772400" cy="792088"/>
          </a:xfrm>
        </p:spPr>
        <p:txBody>
          <a:bodyPr>
            <a:noAutofit/>
          </a:bodyPr>
          <a:lstStyle/>
          <a:p>
            <a:pPr algn="ctr"/>
            <a:r>
              <a:rPr lang="tr-TR" sz="3200" dirty="0" err="1" smtClean="0">
                <a:solidFill>
                  <a:schemeClr val="accent5">
                    <a:lumMod val="75000"/>
                  </a:schemeClr>
                </a:solidFill>
              </a:rPr>
              <a:t>Saticinin</a:t>
            </a:r>
            <a:r>
              <a:rPr lang="tr-TR" sz="3200" dirty="0" smtClean="0">
                <a:solidFill>
                  <a:schemeClr val="accent5">
                    <a:lumMod val="75000"/>
                  </a:schemeClr>
                </a:solidFill>
              </a:rPr>
              <a:t> </a:t>
            </a:r>
            <a:r>
              <a:rPr lang="tr-TR" sz="3200" dirty="0" err="1" smtClean="0">
                <a:solidFill>
                  <a:schemeClr val="accent5">
                    <a:lumMod val="75000"/>
                  </a:schemeClr>
                </a:solidFill>
              </a:rPr>
              <a:t>yapacaği</a:t>
            </a:r>
            <a:r>
              <a:rPr lang="tr-TR" sz="3200" dirty="0" smtClean="0">
                <a:solidFill>
                  <a:schemeClr val="accent5">
                    <a:lumMod val="75000"/>
                  </a:schemeClr>
                </a:solidFill>
              </a:rPr>
              <a:t> bildirim</a:t>
            </a:r>
            <a:endParaRPr lang="tr-TR" sz="3200" dirty="0">
              <a:solidFill>
                <a:schemeClr val="accent5">
                  <a:lumMod val="75000"/>
                </a:schemeClr>
              </a:solidFill>
            </a:endParaRPr>
          </a:p>
        </p:txBody>
      </p:sp>
      <p:sp>
        <p:nvSpPr>
          <p:cNvPr id="4" name="Dikdörtgen 3">
            <a:hlinkClick r:id="rId3" action="ppaction://hlinkfile"/>
          </p:cNvPr>
          <p:cNvSpPr/>
          <p:nvPr/>
        </p:nvSpPr>
        <p:spPr>
          <a:xfrm>
            <a:off x="539552" y="2060848"/>
            <a:ext cx="7992888" cy="830997"/>
          </a:xfrm>
          <a:prstGeom prst="rect">
            <a:avLst/>
          </a:prstGeom>
          <a:solidFill>
            <a:srgbClr val="92D050"/>
          </a:solidFill>
        </p:spPr>
        <p:txBody>
          <a:bodyPr wrap="square">
            <a:spAutoFit/>
          </a:bodyPr>
          <a:lstStyle/>
          <a:p>
            <a:pPr algn="ctr"/>
            <a:r>
              <a:rPr lang="tr-TR" sz="2400" dirty="0"/>
              <a:t>“</a:t>
            </a:r>
            <a:r>
              <a:rPr lang="tr-TR" sz="2400" b="1" dirty="0" smtClean="0"/>
              <a:t>Kısmi </a:t>
            </a:r>
            <a:r>
              <a:rPr lang="tr-TR" sz="2400" b="1" dirty="0"/>
              <a:t>Tevkifat </a:t>
            </a:r>
            <a:r>
              <a:rPr lang="tr-TR" sz="2400" b="1" dirty="0" smtClean="0"/>
              <a:t>Uygulaması Kapsamındaki </a:t>
            </a:r>
            <a:r>
              <a:rPr lang="tr-TR" sz="2400" b="1" dirty="0"/>
              <a:t>İşlemlere Ait </a:t>
            </a:r>
            <a:r>
              <a:rPr lang="tr-TR" sz="2400" b="1" dirty="0" smtClean="0"/>
              <a:t>Bildirim</a:t>
            </a:r>
            <a:r>
              <a:rPr lang="tr-TR" sz="2400" b="1" dirty="0" smtClean="0">
                <a:hlinkClick r:id="rId3" action="ppaction://hlinkfile"/>
              </a:rPr>
              <a:t>”</a:t>
            </a:r>
            <a:endParaRPr lang="tr-TR" sz="2400" dirty="0"/>
          </a:p>
        </p:txBody>
      </p:sp>
    </p:spTree>
    <p:extLst>
      <p:ext uri="{BB962C8B-B14F-4D97-AF65-F5344CB8AC3E}">
        <p14:creationId xmlns:p14="http://schemas.microsoft.com/office/powerpoint/2010/main" val="85835329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24744"/>
            <a:ext cx="7772400" cy="3922226"/>
          </a:xfrm>
        </p:spPr>
        <p:txBody>
          <a:bodyPr/>
          <a:lstStyle/>
          <a:p>
            <a:pPr algn="ctr"/>
            <a:r>
              <a:rPr lang="tr-TR" sz="2400" dirty="0" err="1" smtClean="0"/>
              <a:t>SatIsIn</a:t>
            </a:r>
            <a:r>
              <a:rPr lang="tr-TR" sz="2400" dirty="0" smtClean="0"/>
              <a:t> </a:t>
            </a:r>
            <a:r>
              <a:rPr lang="tr-TR" sz="2400" dirty="0" err="1" smtClean="0"/>
              <a:t>yapildiği</a:t>
            </a:r>
            <a:r>
              <a:rPr lang="tr-TR" sz="2400" dirty="0" smtClean="0"/>
              <a:t> dönem beyannamesinde </a:t>
            </a:r>
            <a:br>
              <a:rPr lang="tr-TR" sz="2400" dirty="0" smtClean="0"/>
            </a:br>
            <a:r>
              <a:rPr lang="tr-TR" sz="2400" dirty="0"/>
              <a:t/>
            </a:r>
            <a:br>
              <a:rPr lang="tr-TR" sz="2400" dirty="0"/>
            </a:br>
            <a:r>
              <a:rPr lang="tr-TR" sz="2400" dirty="0" smtClean="0">
                <a:solidFill>
                  <a:srgbClr val="0070C0"/>
                </a:solidFill>
              </a:rPr>
              <a:t>devreden </a:t>
            </a:r>
            <a:r>
              <a:rPr lang="tr-TR" sz="2400" dirty="0" err="1" smtClean="0">
                <a:solidFill>
                  <a:srgbClr val="0070C0"/>
                </a:solidFill>
              </a:rPr>
              <a:t>kdv</a:t>
            </a:r>
            <a:r>
              <a:rPr lang="tr-TR" sz="2400" dirty="0" smtClean="0">
                <a:solidFill>
                  <a:srgbClr val="0070C0"/>
                </a:solidFill>
              </a:rPr>
              <a:t>   </a:t>
            </a:r>
            <a:r>
              <a:rPr lang="tr-TR" sz="3200" u="sng" dirty="0" smtClean="0">
                <a:solidFill>
                  <a:srgbClr val="0070C0"/>
                </a:solidFill>
              </a:rPr>
              <a:t>&gt;</a:t>
            </a:r>
            <a:r>
              <a:rPr lang="tr-TR" sz="3200" dirty="0" smtClean="0">
                <a:solidFill>
                  <a:srgbClr val="0070C0"/>
                </a:solidFill>
              </a:rPr>
              <a:t> </a:t>
            </a:r>
            <a:r>
              <a:rPr lang="tr-TR" sz="2400" dirty="0" smtClean="0">
                <a:solidFill>
                  <a:srgbClr val="0070C0"/>
                </a:solidFill>
              </a:rPr>
              <a:t>  tevkif edilen </a:t>
            </a:r>
            <a:r>
              <a:rPr lang="tr-TR" sz="2400" dirty="0" err="1" smtClean="0">
                <a:solidFill>
                  <a:srgbClr val="0070C0"/>
                </a:solidFill>
              </a:rPr>
              <a:t>kdv</a:t>
            </a:r>
            <a:r>
              <a:rPr lang="tr-TR" sz="2400" dirty="0" smtClean="0">
                <a:solidFill>
                  <a:srgbClr val="0070C0"/>
                </a:solidFill>
              </a:rPr>
              <a:t> =&gt; TEVKİF EDİLEN KDV KADAR</a:t>
            </a:r>
            <a:r>
              <a:rPr lang="tr-TR" sz="2400" dirty="0" smtClean="0"/>
              <a:t/>
            </a:r>
            <a:br>
              <a:rPr lang="tr-TR" sz="2400" dirty="0" smtClean="0"/>
            </a:br>
            <a:r>
              <a:rPr lang="tr-TR" sz="2400" dirty="0" smtClean="0"/>
              <a:t/>
            </a:r>
            <a:br>
              <a:rPr lang="tr-TR" sz="2400" dirty="0" smtClean="0"/>
            </a:br>
            <a:r>
              <a:rPr lang="tr-TR" sz="2400" dirty="0"/>
              <a:t>devreden </a:t>
            </a:r>
            <a:r>
              <a:rPr lang="tr-TR" sz="2400" dirty="0" err="1" smtClean="0"/>
              <a:t>kdv</a:t>
            </a:r>
            <a:r>
              <a:rPr lang="tr-TR" sz="2400" dirty="0" smtClean="0"/>
              <a:t>  </a:t>
            </a:r>
            <a:r>
              <a:rPr lang="tr-TR" sz="3200" dirty="0" smtClean="0"/>
              <a:t> &lt;   </a:t>
            </a:r>
            <a:r>
              <a:rPr lang="tr-TR" sz="2400" dirty="0" smtClean="0"/>
              <a:t>TEVKİF EDİLEN </a:t>
            </a:r>
            <a:r>
              <a:rPr lang="tr-TR" sz="2400" dirty="0" err="1" smtClean="0"/>
              <a:t>kdv</a:t>
            </a:r>
            <a:r>
              <a:rPr lang="tr-TR" sz="2400" dirty="0" smtClean="0"/>
              <a:t> =&gt;</a:t>
            </a:r>
            <a:br>
              <a:rPr lang="tr-TR" sz="2400" dirty="0" smtClean="0"/>
            </a:br>
            <a:r>
              <a:rPr lang="tr-TR" sz="2400" dirty="0" smtClean="0"/>
              <a:t>DEVREDEN KDV KADAR </a:t>
            </a:r>
            <a:br>
              <a:rPr lang="tr-TR" sz="2400" dirty="0" smtClean="0"/>
            </a:br>
            <a:r>
              <a:rPr lang="tr-TR" sz="2400" dirty="0"/>
              <a:t/>
            </a:r>
            <a:br>
              <a:rPr lang="tr-TR" sz="2400" dirty="0"/>
            </a:br>
            <a:r>
              <a:rPr lang="tr-TR" sz="3200" dirty="0" smtClean="0">
                <a:solidFill>
                  <a:srgbClr val="FF0000"/>
                </a:solidFill>
              </a:rPr>
              <a:t>İADE HAKKI DOĞMAKTADIR.</a:t>
            </a:r>
            <a:r>
              <a:rPr lang="tr-TR" sz="2400" dirty="0"/>
              <a:t/>
            </a:r>
            <a:br>
              <a:rPr lang="tr-TR" sz="2400" dirty="0"/>
            </a:br>
            <a:endParaRPr lang="tr-TR" sz="2400" dirty="0">
              <a:solidFill>
                <a:srgbClr val="002060"/>
              </a:solidFill>
            </a:endParaRPr>
          </a:p>
        </p:txBody>
      </p:sp>
      <p:sp>
        <p:nvSpPr>
          <p:cNvPr id="3" name="Metin Yer Tutucusu 2"/>
          <p:cNvSpPr>
            <a:spLocks noGrp="1"/>
          </p:cNvSpPr>
          <p:nvPr>
            <p:ph type="body" idx="1"/>
          </p:nvPr>
        </p:nvSpPr>
        <p:spPr>
          <a:xfrm>
            <a:off x="611560" y="260648"/>
            <a:ext cx="7772400" cy="792088"/>
          </a:xfrm>
        </p:spPr>
        <p:txBody>
          <a:bodyPr>
            <a:noAutofit/>
          </a:bodyPr>
          <a:lstStyle/>
          <a:p>
            <a:pPr algn="ctr"/>
            <a:r>
              <a:rPr lang="tr-TR" sz="3200" dirty="0" smtClean="0">
                <a:solidFill>
                  <a:schemeClr val="accent5">
                    <a:lumMod val="75000"/>
                  </a:schemeClr>
                </a:solidFill>
              </a:rPr>
              <a:t>İade hakki</a:t>
            </a:r>
            <a:endParaRPr lang="tr-TR" sz="3200" dirty="0">
              <a:solidFill>
                <a:schemeClr val="accent5">
                  <a:lumMod val="75000"/>
                </a:schemeClr>
              </a:solidFill>
            </a:endParaRPr>
          </a:p>
        </p:txBody>
      </p:sp>
      <p:sp>
        <p:nvSpPr>
          <p:cNvPr id="5" name="Dikdörtgen 4"/>
          <p:cNvSpPr/>
          <p:nvPr/>
        </p:nvSpPr>
        <p:spPr>
          <a:xfrm>
            <a:off x="1115616" y="5085184"/>
            <a:ext cx="7488832" cy="523220"/>
          </a:xfrm>
          <a:prstGeom prst="rect">
            <a:avLst/>
          </a:prstGeom>
        </p:spPr>
        <p:txBody>
          <a:bodyPr wrap="square">
            <a:spAutoFit/>
          </a:bodyPr>
          <a:lstStyle/>
          <a:p>
            <a:r>
              <a:rPr lang="tr-TR" sz="2800" b="1" dirty="0" smtClean="0">
                <a:solidFill>
                  <a:srgbClr val="7030A0"/>
                </a:solidFill>
              </a:rPr>
              <a:t>Devreden KDV </a:t>
            </a:r>
            <a:r>
              <a:rPr lang="tr-TR" sz="2800" b="1" u="sng" dirty="0" smtClean="0">
                <a:solidFill>
                  <a:srgbClr val="7030A0"/>
                </a:solidFill>
              </a:rPr>
              <a:t>&lt;</a:t>
            </a:r>
            <a:r>
              <a:rPr lang="tr-TR" sz="2800" b="1" dirty="0" smtClean="0">
                <a:solidFill>
                  <a:srgbClr val="7030A0"/>
                </a:solidFill>
              </a:rPr>
              <a:t> 0 =&gt; İADE YOKTUR</a:t>
            </a:r>
            <a:endParaRPr lang="tr-TR" sz="2800" b="1" dirty="0">
              <a:solidFill>
                <a:srgbClr val="7030A0"/>
              </a:solidFill>
            </a:endParaRPr>
          </a:p>
        </p:txBody>
      </p:sp>
    </p:spTree>
    <p:extLst>
      <p:ext uri="{BB962C8B-B14F-4D97-AF65-F5344CB8AC3E}">
        <p14:creationId xmlns:p14="http://schemas.microsoft.com/office/powerpoint/2010/main" val="8759308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5400" dirty="0" err="1" smtClean="0"/>
              <a:t>alICILARIN</a:t>
            </a:r>
            <a:r>
              <a:rPr lang="tr-TR" sz="5400" dirty="0" smtClean="0"/>
              <a:t> yükümlülük ve </a:t>
            </a:r>
            <a:r>
              <a:rPr lang="tr-TR" sz="5400" dirty="0" err="1" smtClean="0"/>
              <a:t>haklari</a:t>
            </a:r>
            <a:endParaRPr lang="tr-TR" sz="5400" dirty="0"/>
          </a:p>
        </p:txBody>
      </p:sp>
    </p:spTree>
    <p:extLst>
      <p:ext uri="{BB962C8B-B14F-4D97-AF65-F5344CB8AC3E}">
        <p14:creationId xmlns:p14="http://schemas.microsoft.com/office/powerpoint/2010/main" val="42395665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332656"/>
            <a:ext cx="7772400" cy="792088"/>
          </a:xfrm>
        </p:spPr>
        <p:txBody>
          <a:bodyPr>
            <a:noAutofit/>
          </a:bodyPr>
          <a:lstStyle/>
          <a:p>
            <a:pPr algn="ctr"/>
            <a:r>
              <a:rPr lang="tr-TR" sz="3200" dirty="0">
                <a:solidFill>
                  <a:srgbClr val="FF0000"/>
                </a:solidFill>
              </a:rPr>
              <a:t/>
            </a:r>
            <a:br>
              <a:rPr lang="tr-TR" sz="3200" dirty="0">
                <a:solidFill>
                  <a:srgbClr val="FF0000"/>
                </a:solidFill>
              </a:rPr>
            </a:br>
            <a:r>
              <a:rPr lang="tr-TR" sz="3200" dirty="0">
                <a:solidFill>
                  <a:srgbClr val="002060"/>
                </a:solidFill>
              </a:rPr>
              <a:t> </a:t>
            </a:r>
            <a:r>
              <a:rPr lang="tr-TR" sz="3200" b="1" dirty="0" smtClean="0">
                <a:solidFill>
                  <a:srgbClr val="002060"/>
                </a:solidFill>
              </a:rPr>
              <a:t>genel bilgi</a:t>
            </a:r>
            <a:endParaRPr lang="tr-TR" sz="3200" dirty="0">
              <a:solidFill>
                <a:srgbClr val="002060"/>
              </a:solidFill>
            </a:endParaRPr>
          </a:p>
        </p:txBody>
      </p:sp>
      <p:sp>
        <p:nvSpPr>
          <p:cNvPr id="5" name="Metin kutusu 4"/>
          <p:cNvSpPr txBox="1"/>
          <p:nvPr/>
        </p:nvSpPr>
        <p:spPr>
          <a:xfrm>
            <a:off x="534756" y="1328569"/>
            <a:ext cx="7712744" cy="4524315"/>
          </a:xfrm>
          <a:prstGeom prst="rect">
            <a:avLst/>
          </a:prstGeom>
          <a:noFill/>
          <a:ln>
            <a:solidFill>
              <a:schemeClr val="accent1"/>
            </a:solidFill>
          </a:ln>
        </p:spPr>
        <p:txBody>
          <a:bodyPr wrap="square" rtlCol="0">
            <a:spAutoFit/>
          </a:bodyPr>
          <a:lstStyle/>
          <a:p>
            <a:pPr algn="ctr"/>
            <a:r>
              <a:rPr lang="tr-TR" sz="3600" b="1" dirty="0"/>
              <a:t>KDV</a:t>
            </a:r>
            <a:r>
              <a:rPr lang="tr-TR" sz="3600" b="1" dirty="0">
                <a:solidFill>
                  <a:srgbClr val="FF0000"/>
                </a:solidFill>
              </a:rPr>
              <a:t> </a:t>
            </a:r>
            <a:r>
              <a:rPr lang="tr-TR" sz="3600" b="1" u="sng" dirty="0" err="1" smtClean="0">
                <a:solidFill>
                  <a:srgbClr val="FF0000"/>
                </a:solidFill>
              </a:rPr>
              <a:t>tevkifatı</a:t>
            </a:r>
            <a:r>
              <a:rPr lang="tr-TR" sz="3600" b="1" dirty="0" smtClean="0">
                <a:solidFill>
                  <a:srgbClr val="FF0000"/>
                </a:solidFill>
              </a:rPr>
              <a:t> </a:t>
            </a:r>
            <a:r>
              <a:rPr lang="tr-TR" sz="3600" b="1" dirty="0" smtClean="0"/>
              <a:t>uygulaması, </a:t>
            </a:r>
            <a:r>
              <a:rPr lang="tr-TR" sz="3600" b="1" dirty="0"/>
              <a:t>teslim veya hizmet bedeli üzerinden hesaplanan verginin, teslim veya hizmeti yapanlar </a:t>
            </a:r>
            <a:r>
              <a:rPr lang="tr-TR" sz="3600" b="1" dirty="0" smtClean="0"/>
              <a:t>tarafından </a:t>
            </a:r>
            <a:r>
              <a:rPr lang="tr-TR" sz="3600" b="1" dirty="0"/>
              <a:t>değil bu işlemlere muhatap olanlar </a:t>
            </a:r>
            <a:r>
              <a:rPr lang="tr-TR" sz="3600" b="1" dirty="0" smtClean="0"/>
              <a:t>tarafından kısmen </a:t>
            </a:r>
            <a:r>
              <a:rPr lang="tr-TR" sz="3600" b="1" dirty="0"/>
              <a:t>veya tamamen </a:t>
            </a:r>
            <a:r>
              <a:rPr lang="tr-TR" sz="3600" b="1" u="sng" dirty="0">
                <a:solidFill>
                  <a:srgbClr val="FF0000"/>
                </a:solidFill>
              </a:rPr>
              <a:t>vergi sorumlusu </a:t>
            </a:r>
            <a:r>
              <a:rPr lang="tr-TR" sz="3600" b="1" dirty="0" smtClean="0"/>
              <a:t>sıfatıyla </a:t>
            </a:r>
            <a:r>
              <a:rPr lang="tr-TR" sz="3600" b="1" dirty="0"/>
              <a:t>beyan edilip ödenmesidir.</a:t>
            </a:r>
          </a:p>
        </p:txBody>
      </p:sp>
    </p:spTree>
    <p:extLst>
      <p:ext uri="{BB962C8B-B14F-4D97-AF65-F5344CB8AC3E}">
        <p14:creationId xmlns:p14="http://schemas.microsoft.com/office/powerpoint/2010/main" val="259440313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1556792"/>
            <a:ext cx="7772400" cy="4321175"/>
          </a:xfrm>
        </p:spPr>
        <p:txBody>
          <a:bodyPr/>
          <a:lstStyle/>
          <a:p>
            <a:pPr algn="ctr"/>
            <a:r>
              <a:rPr lang="tr-TR" sz="3600" dirty="0" smtClean="0">
                <a:solidFill>
                  <a:srgbClr val="002060"/>
                </a:solidFill>
              </a:rPr>
              <a:t>Tevkif edilen </a:t>
            </a:r>
            <a:r>
              <a:rPr lang="tr-TR" sz="3600" dirty="0" err="1" smtClean="0">
                <a:solidFill>
                  <a:srgbClr val="002060"/>
                </a:solidFill>
              </a:rPr>
              <a:t>kdv</a:t>
            </a:r>
            <a:r>
              <a:rPr lang="tr-TR" sz="3600" dirty="0" smtClean="0">
                <a:solidFill>
                  <a:srgbClr val="002060"/>
                </a:solidFill>
              </a:rPr>
              <a:t> 2 </a:t>
            </a:r>
            <a:r>
              <a:rPr lang="tr-TR" sz="3600" dirty="0" err="1" smtClean="0">
                <a:solidFill>
                  <a:srgbClr val="002060"/>
                </a:solidFill>
              </a:rPr>
              <a:t>nolu</a:t>
            </a:r>
            <a:r>
              <a:rPr lang="tr-TR" sz="3600" dirty="0" smtClean="0">
                <a:solidFill>
                  <a:srgbClr val="002060"/>
                </a:solidFill>
              </a:rPr>
              <a:t> </a:t>
            </a:r>
            <a:r>
              <a:rPr lang="tr-TR" sz="3600" dirty="0" err="1" smtClean="0">
                <a:solidFill>
                  <a:srgbClr val="002060"/>
                </a:solidFill>
              </a:rPr>
              <a:t>kdv</a:t>
            </a:r>
            <a:r>
              <a:rPr lang="tr-TR" sz="3600" dirty="0" smtClean="0">
                <a:solidFill>
                  <a:srgbClr val="002060"/>
                </a:solidFill>
              </a:rPr>
              <a:t> beyannamesi ile beyan edilir ve ödenir.</a:t>
            </a:r>
            <a:br>
              <a:rPr lang="tr-TR" sz="3600" dirty="0" smtClean="0">
                <a:solidFill>
                  <a:srgbClr val="002060"/>
                </a:solidFill>
              </a:rPr>
            </a:br>
            <a:r>
              <a:rPr lang="tr-TR" sz="3600" dirty="0">
                <a:solidFill>
                  <a:srgbClr val="002060"/>
                </a:solidFill>
              </a:rPr>
              <a:t/>
            </a:r>
            <a:br>
              <a:rPr lang="tr-TR" sz="3600" dirty="0">
                <a:solidFill>
                  <a:srgbClr val="002060"/>
                </a:solidFill>
              </a:rPr>
            </a:br>
            <a:endParaRPr lang="tr-TR" sz="3600" dirty="0">
              <a:solidFill>
                <a:srgbClr val="002060"/>
              </a:solidFill>
            </a:endParaRPr>
          </a:p>
        </p:txBody>
      </p:sp>
      <p:sp>
        <p:nvSpPr>
          <p:cNvPr id="3" name="Metin Yer Tutucusu 2"/>
          <p:cNvSpPr>
            <a:spLocks noGrp="1"/>
          </p:cNvSpPr>
          <p:nvPr>
            <p:ph type="body" idx="1"/>
          </p:nvPr>
        </p:nvSpPr>
        <p:spPr>
          <a:xfrm>
            <a:off x="611560" y="260648"/>
            <a:ext cx="7772400" cy="792088"/>
          </a:xfrm>
        </p:spPr>
        <p:txBody>
          <a:bodyPr>
            <a:noAutofit/>
          </a:bodyPr>
          <a:lstStyle/>
          <a:p>
            <a:pPr algn="ctr"/>
            <a:r>
              <a:rPr lang="tr-TR" sz="3200" dirty="0" err="1" smtClean="0">
                <a:solidFill>
                  <a:schemeClr val="accent5">
                    <a:lumMod val="75000"/>
                  </a:schemeClr>
                </a:solidFill>
              </a:rPr>
              <a:t>alICININ</a:t>
            </a:r>
            <a:r>
              <a:rPr lang="tr-TR" sz="3200" dirty="0" smtClean="0">
                <a:solidFill>
                  <a:schemeClr val="accent5">
                    <a:lumMod val="75000"/>
                  </a:schemeClr>
                </a:solidFill>
              </a:rPr>
              <a:t> </a:t>
            </a:r>
            <a:r>
              <a:rPr lang="tr-TR" sz="3200" dirty="0" err="1" smtClean="0">
                <a:solidFill>
                  <a:schemeClr val="accent5">
                    <a:lumMod val="75000"/>
                  </a:schemeClr>
                </a:solidFill>
              </a:rPr>
              <a:t>beyani</a:t>
            </a:r>
            <a:endParaRPr lang="tr-TR" sz="3200" dirty="0">
              <a:solidFill>
                <a:schemeClr val="accent5">
                  <a:lumMod val="75000"/>
                </a:schemeClr>
              </a:solidFill>
            </a:endParaRPr>
          </a:p>
        </p:txBody>
      </p:sp>
    </p:spTree>
    <p:extLst>
      <p:ext uri="{BB962C8B-B14F-4D97-AF65-F5344CB8AC3E}">
        <p14:creationId xmlns:p14="http://schemas.microsoft.com/office/powerpoint/2010/main" val="346280906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39552" y="692696"/>
            <a:ext cx="7772400" cy="1152128"/>
          </a:xfrm>
        </p:spPr>
        <p:txBody>
          <a:bodyPr/>
          <a:lstStyle/>
          <a:p>
            <a:pPr algn="ctr"/>
            <a:r>
              <a:rPr lang="tr-TR" sz="1800" dirty="0" smtClean="0">
                <a:solidFill>
                  <a:srgbClr val="002060"/>
                </a:solidFill>
              </a:rPr>
              <a:t>Beyan olunan </a:t>
            </a:r>
            <a:r>
              <a:rPr lang="tr-TR" sz="1800" dirty="0" err="1" smtClean="0">
                <a:solidFill>
                  <a:srgbClr val="002060"/>
                </a:solidFill>
              </a:rPr>
              <a:t>kdv</a:t>
            </a:r>
            <a:r>
              <a:rPr lang="tr-TR" sz="1800" dirty="0" smtClean="0">
                <a:solidFill>
                  <a:srgbClr val="002060"/>
                </a:solidFill>
              </a:rPr>
              <a:t> (ödeme </a:t>
            </a:r>
            <a:r>
              <a:rPr lang="tr-TR" sz="1800" dirty="0" err="1" smtClean="0">
                <a:solidFill>
                  <a:srgbClr val="002060"/>
                </a:solidFill>
              </a:rPr>
              <a:t>şarti</a:t>
            </a:r>
            <a:r>
              <a:rPr lang="tr-TR" sz="1800" dirty="0" smtClean="0">
                <a:solidFill>
                  <a:srgbClr val="002060"/>
                </a:solidFill>
              </a:rPr>
              <a:t> </a:t>
            </a:r>
            <a:r>
              <a:rPr lang="tr-TR" sz="1800" dirty="0" err="1" smtClean="0">
                <a:solidFill>
                  <a:srgbClr val="002060"/>
                </a:solidFill>
              </a:rPr>
              <a:t>aranmaksizin</a:t>
            </a:r>
            <a:r>
              <a:rPr lang="tr-TR" sz="1800" dirty="0">
                <a:solidFill>
                  <a:srgbClr val="002060"/>
                </a:solidFill>
              </a:rPr>
              <a:t> </a:t>
            </a:r>
            <a:r>
              <a:rPr lang="tr-TR" sz="1800" dirty="0" smtClean="0">
                <a:solidFill>
                  <a:srgbClr val="002060"/>
                </a:solidFill>
              </a:rPr>
              <a:t>) 1 </a:t>
            </a:r>
            <a:r>
              <a:rPr lang="tr-TR" sz="1800" dirty="0" err="1" smtClean="0">
                <a:solidFill>
                  <a:srgbClr val="002060"/>
                </a:solidFill>
              </a:rPr>
              <a:t>nolu</a:t>
            </a:r>
            <a:r>
              <a:rPr lang="tr-TR" sz="1800" dirty="0" smtClean="0">
                <a:solidFill>
                  <a:srgbClr val="002060"/>
                </a:solidFill>
              </a:rPr>
              <a:t> </a:t>
            </a:r>
            <a:r>
              <a:rPr lang="tr-TR" sz="1800" dirty="0" err="1" smtClean="0">
                <a:solidFill>
                  <a:srgbClr val="002060"/>
                </a:solidFill>
              </a:rPr>
              <a:t>kdv</a:t>
            </a:r>
            <a:r>
              <a:rPr lang="tr-TR" sz="1800" dirty="0" smtClean="0">
                <a:solidFill>
                  <a:srgbClr val="002060"/>
                </a:solidFill>
              </a:rPr>
              <a:t> beyannamesinde, </a:t>
            </a:r>
            <a:r>
              <a:rPr lang="tr-TR" sz="1800" dirty="0" err="1" smtClean="0">
                <a:solidFill>
                  <a:srgbClr val="002060"/>
                </a:solidFill>
              </a:rPr>
              <a:t>tevkifata</a:t>
            </a:r>
            <a:r>
              <a:rPr lang="tr-TR" sz="1800" dirty="0" smtClean="0">
                <a:solidFill>
                  <a:srgbClr val="002060"/>
                </a:solidFill>
              </a:rPr>
              <a:t> konu faturada yer alan diğer </a:t>
            </a:r>
            <a:r>
              <a:rPr lang="tr-TR" sz="1800" dirty="0" err="1" smtClean="0">
                <a:solidFill>
                  <a:srgbClr val="002060"/>
                </a:solidFill>
              </a:rPr>
              <a:t>kdv</a:t>
            </a:r>
            <a:r>
              <a:rPr lang="tr-TR" sz="1800" dirty="0" smtClean="0">
                <a:solidFill>
                  <a:srgbClr val="002060"/>
                </a:solidFill>
              </a:rPr>
              <a:t> ile birlikte indirim konusu </a:t>
            </a:r>
            <a:r>
              <a:rPr lang="tr-TR" sz="1800" dirty="0" err="1" smtClean="0">
                <a:solidFill>
                  <a:srgbClr val="002060"/>
                </a:solidFill>
              </a:rPr>
              <a:t>yapilir</a:t>
            </a:r>
            <a:r>
              <a:rPr lang="tr-TR" sz="1800" dirty="0" smtClean="0">
                <a:solidFill>
                  <a:srgbClr val="002060"/>
                </a:solidFill>
              </a:rPr>
              <a:t>.  </a:t>
            </a:r>
            <a:endParaRPr lang="tr-TR" sz="1800" dirty="0">
              <a:solidFill>
                <a:srgbClr val="002060"/>
              </a:solidFill>
            </a:endParaRPr>
          </a:p>
        </p:txBody>
      </p:sp>
      <p:sp>
        <p:nvSpPr>
          <p:cNvPr id="3" name="Metin Yer Tutucusu 2"/>
          <p:cNvSpPr>
            <a:spLocks noGrp="1"/>
          </p:cNvSpPr>
          <p:nvPr>
            <p:ph type="body" idx="1"/>
          </p:nvPr>
        </p:nvSpPr>
        <p:spPr>
          <a:xfrm>
            <a:off x="611560" y="260648"/>
            <a:ext cx="7772400" cy="504056"/>
          </a:xfrm>
        </p:spPr>
        <p:txBody>
          <a:bodyPr>
            <a:noAutofit/>
          </a:bodyPr>
          <a:lstStyle/>
          <a:p>
            <a:pPr algn="ctr"/>
            <a:r>
              <a:rPr lang="tr-TR" sz="3200" dirty="0" err="1" smtClean="0">
                <a:solidFill>
                  <a:schemeClr val="accent5">
                    <a:lumMod val="75000"/>
                  </a:schemeClr>
                </a:solidFill>
              </a:rPr>
              <a:t>alICININ</a:t>
            </a:r>
            <a:r>
              <a:rPr lang="tr-TR" sz="3200" dirty="0" smtClean="0">
                <a:solidFill>
                  <a:schemeClr val="accent5">
                    <a:lumMod val="75000"/>
                  </a:schemeClr>
                </a:solidFill>
              </a:rPr>
              <a:t> KDV İndirim hakki</a:t>
            </a:r>
            <a:endParaRPr lang="tr-TR" sz="3200" dirty="0">
              <a:solidFill>
                <a:schemeClr val="accent5">
                  <a:lumMod val="75000"/>
                </a:schemeClr>
              </a:solidFill>
            </a:endParaRPr>
          </a:p>
        </p:txBody>
      </p:sp>
      <p:graphicFrame>
        <p:nvGraphicFramePr>
          <p:cNvPr id="5" name="Tablo 4"/>
          <p:cNvGraphicFramePr>
            <a:graphicFrameLocks noGrp="1"/>
          </p:cNvGraphicFramePr>
          <p:nvPr>
            <p:extLst>
              <p:ext uri="{D42A27DB-BD31-4B8C-83A1-F6EECF244321}">
                <p14:modId xmlns:p14="http://schemas.microsoft.com/office/powerpoint/2010/main" val="2479761512"/>
              </p:ext>
            </p:extLst>
          </p:nvPr>
        </p:nvGraphicFramePr>
        <p:xfrm>
          <a:off x="274766" y="1772816"/>
          <a:ext cx="8064896" cy="2682240"/>
        </p:xfrm>
        <a:graphic>
          <a:graphicData uri="http://schemas.openxmlformats.org/drawingml/2006/table">
            <a:tbl>
              <a:tblPr firstRow="1" bandRow="1">
                <a:tableStyleId>{5C22544A-7EE6-4342-B048-85BDC9FD1C3A}</a:tableStyleId>
              </a:tblPr>
              <a:tblGrid>
                <a:gridCol w="5270896"/>
                <a:gridCol w="476326"/>
                <a:gridCol w="2317674"/>
              </a:tblGrid>
              <a:tr h="370840">
                <a:tc>
                  <a:txBody>
                    <a:bodyPr/>
                    <a:lstStyle/>
                    <a:p>
                      <a:r>
                        <a:rPr lang="tr-TR" sz="1400" dirty="0" err="1" smtClean="0"/>
                        <a:t>AçIklama</a:t>
                      </a:r>
                      <a:endParaRPr lang="tr-TR" sz="1400" dirty="0"/>
                    </a:p>
                  </a:txBody>
                  <a:tcPr/>
                </a:tc>
                <a:tc>
                  <a:txBody>
                    <a:bodyPr/>
                    <a:lstStyle/>
                    <a:p>
                      <a:r>
                        <a:rPr lang="tr-TR" sz="1400" dirty="0" smtClean="0"/>
                        <a:t>:</a:t>
                      </a:r>
                      <a:endParaRPr lang="tr-TR" sz="1400" dirty="0"/>
                    </a:p>
                  </a:txBody>
                  <a:tcPr/>
                </a:tc>
                <a:tc>
                  <a:txBody>
                    <a:bodyPr/>
                    <a:lstStyle/>
                    <a:p>
                      <a:r>
                        <a:rPr lang="tr-TR" sz="1400" dirty="0" smtClean="0"/>
                        <a:t>Tutar</a:t>
                      </a:r>
                      <a:endParaRPr lang="tr-TR" sz="1400" dirty="0"/>
                    </a:p>
                  </a:txBody>
                  <a:tcPr/>
                </a:tc>
              </a:tr>
              <a:tr h="370840">
                <a:tc>
                  <a:txBody>
                    <a:bodyPr/>
                    <a:lstStyle/>
                    <a:p>
                      <a:r>
                        <a:rPr lang="tr-TR" sz="1100" dirty="0" smtClean="0"/>
                        <a:t>İşlem Bedeli</a:t>
                      </a:r>
                      <a:endParaRPr lang="tr-TR" sz="1100" dirty="0"/>
                    </a:p>
                  </a:txBody>
                  <a:tcPr/>
                </a:tc>
                <a:tc>
                  <a:txBody>
                    <a:bodyPr/>
                    <a:lstStyle/>
                    <a:p>
                      <a:r>
                        <a:rPr lang="tr-TR" sz="1400" dirty="0" smtClean="0"/>
                        <a:t>:</a:t>
                      </a:r>
                      <a:endParaRPr lang="tr-TR" sz="1400" dirty="0"/>
                    </a:p>
                  </a:txBody>
                  <a:tcPr/>
                </a:tc>
                <a:tc>
                  <a:txBody>
                    <a:bodyPr/>
                    <a:lstStyle/>
                    <a:p>
                      <a:pPr algn="r"/>
                      <a:r>
                        <a:rPr lang="tr-TR" sz="1400" dirty="0" smtClean="0"/>
                        <a:t>10.000</a:t>
                      </a:r>
                      <a:endParaRPr lang="tr-TR" sz="1400" dirty="0"/>
                    </a:p>
                  </a:txBody>
                  <a:tcPr/>
                </a:tc>
              </a:tr>
              <a:tr h="370840">
                <a:tc>
                  <a:txBody>
                    <a:bodyPr/>
                    <a:lstStyle/>
                    <a:p>
                      <a:r>
                        <a:rPr lang="tr-TR" sz="1100" dirty="0" smtClean="0"/>
                        <a:t>Hesaplanan KDV %18</a:t>
                      </a:r>
                      <a:endParaRPr lang="tr-TR" sz="1100" dirty="0"/>
                    </a:p>
                  </a:txBody>
                  <a:tcPr/>
                </a:tc>
                <a:tc>
                  <a:txBody>
                    <a:bodyPr/>
                    <a:lstStyle/>
                    <a:p>
                      <a:r>
                        <a:rPr lang="tr-TR" sz="1400" dirty="0" smtClean="0"/>
                        <a:t>:</a:t>
                      </a:r>
                      <a:endParaRPr lang="tr-TR" sz="1400" dirty="0"/>
                    </a:p>
                  </a:txBody>
                  <a:tcPr/>
                </a:tc>
                <a:tc>
                  <a:txBody>
                    <a:bodyPr/>
                    <a:lstStyle/>
                    <a:p>
                      <a:pPr algn="r"/>
                      <a:r>
                        <a:rPr lang="tr-TR" sz="1400" dirty="0" smtClean="0"/>
                        <a:t>1.800</a:t>
                      </a:r>
                      <a:endParaRPr lang="tr-TR" sz="1400" dirty="0"/>
                    </a:p>
                  </a:txBody>
                  <a:tcPr/>
                </a:tc>
              </a:tr>
              <a:tr h="370840">
                <a:tc>
                  <a:txBody>
                    <a:bodyPr/>
                    <a:lstStyle/>
                    <a:p>
                      <a:r>
                        <a:rPr lang="tr-TR" sz="1100" dirty="0" smtClean="0"/>
                        <a:t>Tevkifat </a:t>
                      </a:r>
                      <a:r>
                        <a:rPr lang="tr-TR" sz="1100" dirty="0" err="1" smtClean="0"/>
                        <a:t>OranI</a:t>
                      </a:r>
                      <a:endParaRPr lang="tr-TR" sz="1100" dirty="0"/>
                    </a:p>
                  </a:txBody>
                  <a:tcPr/>
                </a:tc>
                <a:tc>
                  <a:txBody>
                    <a:bodyPr/>
                    <a:lstStyle/>
                    <a:p>
                      <a:r>
                        <a:rPr lang="tr-TR" sz="1400" dirty="0" smtClean="0"/>
                        <a:t>:</a:t>
                      </a:r>
                      <a:endParaRPr lang="tr-TR" sz="1400" dirty="0"/>
                    </a:p>
                  </a:txBody>
                  <a:tcPr/>
                </a:tc>
                <a:tc>
                  <a:txBody>
                    <a:bodyPr/>
                    <a:lstStyle/>
                    <a:p>
                      <a:pPr algn="r"/>
                      <a:r>
                        <a:rPr lang="tr-TR" sz="1400" dirty="0" smtClean="0"/>
                        <a:t>7/10</a:t>
                      </a:r>
                      <a:endParaRPr lang="tr-TR" sz="1400" dirty="0"/>
                    </a:p>
                  </a:txBody>
                  <a:tcPr/>
                </a:tc>
              </a:tr>
              <a:tr h="370840">
                <a:tc>
                  <a:txBody>
                    <a:bodyPr/>
                    <a:lstStyle/>
                    <a:p>
                      <a:r>
                        <a:rPr lang="tr-TR" sz="1100" dirty="0" err="1" smtClean="0"/>
                        <a:t>AlIcI</a:t>
                      </a:r>
                      <a:r>
                        <a:rPr lang="tr-TR" sz="1100" dirty="0" smtClean="0"/>
                        <a:t> </a:t>
                      </a:r>
                      <a:r>
                        <a:rPr lang="tr-TR" sz="1100" dirty="0" err="1" smtClean="0"/>
                        <a:t>TarafIndan</a:t>
                      </a:r>
                      <a:r>
                        <a:rPr lang="tr-TR" sz="1100" dirty="0" smtClean="0"/>
                        <a:t> Tevkif Edilecek Tutar</a:t>
                      </a:r>
                      <a:endParaRPr lang="tr-TR" sz="1100" dirty="0"/>
                    </a:p>
                  </a:txBody>
                  <a:tcPr/>
                </a:tc>
                <a:tc>
                  <a:txBody>
                    <a:bodyPr/>
                    <a:lstStyle/>
                    <a:p>
                      <a:r>
                        <a:rPr lang="tr-TR" sz="1400" dirty="0" smtClean="0"/>
                        <a:t>:</a:t>
                      </a:r>
                      <a:endParaRPr lang="tr-TR" sz="1400" dirty="0"/>
                    </a:p>
                  </a:txBody>
                  <a:tcPr/>
                </a:tc>
                <a:tc>
                  <a:txBody>
                    <a:bodyPr/>
                    <a:lstStyle/>
                    <a:p>
                      <a:pPr algn="r"/>
                      <a:r>
                        <a:rPr lang="tr-TR" sz="2400" dirty="0" smtClean="0"/>
                        <a:t>1.260</a:t>
                      </a:r>
                      <a:endParaRPr lang="tr-TR" sz="2400" dirty="0"/>
                    </a:p>
                  </a:txBody>
                  <a:tcPr/>
                </a:tc>
              </a:tr>
              <a:tr h="370840">
                <a:tc>
                  <a:txBody>
                    <a:bodyPr/>
                    <a:lstStyle/>
                    <a:p>
                      <a:r>
                        <a:rPr lang="tr-TR" sz="1100" dirty="0" smtClean="0"/>
                        <a:t>Tevkifat Dahil Toplam Tutar</a:t>
                      </a:r>
                      <a:endParaRPr lang="tr-TR" sz="1100" dirty="0"/>
                    </a:p>
                  </a:txBody>
                  <a:tcPr/>
                </a:tc>
                <a:tc>
                  <a:txBody>
                    <a:bodyPr/>
                    <a:lstStyle/>
                    <a:p>
                      <a:r>
                        <a:rPr lang="tr-TR" sz="1400" dirty="0" smtClean="0"/>
                        <a:t>:</a:t>
                      </a:r>
                      <a:endParaRPr lang="tr-TR" sz="1400" dirty="0"/>
                    </a:p>
                  </a:txBody>
                  <a:tcPr/>
                </a:tc>
                <a:tc>
                  <a:txBody>
                    <a:bodyPr/>
                    <a:lstStyle/>
                    <a:p>
                      <a:pPr algn="r"/>
                      <a:r>
                        <a:rPr lang="tr-TR" sz="1400" dirty="0" smtClean="0"/>
                        <a:t>11.800</a:t>
                      </a:r>
                      <a:endParaRPr lang="tr-TR" sz="1400" dirty="0"/>
                    </a:p>
                  </a:txBody>
                  <a:tcPr/>
                </a:tc>
              </a:tr>
              <a:tr h="370840">
                <a:tc>
                  <a:txBody>
                    <a:bodyPr/>
                    <a:lstStyle/>
                    <a:p>
                      <a:r>
                        <a:rPr lang="tr-TR" sz="1100" dirty="0" smtClean="0"/>
                        <a:t>Tevkifat Hariç Toplam Tutar</a:t>
                      </a:r>
                      <a:endParaRPr lang="tr-TR" sz="1100" dirty="0"/>
                    </a:p>
                  </a:txBody>
                  <a:tcPr/>
                </a:tc>
                <a:tc>
                  <a:txBody>
                    <a:bodyPr/>
                    <a:lstStyle/>
                    <a:p>
                      <a:r>
                        <a:rPr lang="tr-TR" sz="1400" dirty="0" smtClean="0"/>
                        <a:t>:</a:t>
                      </a:r>
                      <a:endParaRPr lang="tr-TR" sz="1400" dirty="0"/>
                    </a:p>
                  </a:txBody>
                  <a:tcPr/>
                </a:tc>
                <a:tc>
                  <a:txBody>
                    <a:bodyPr/>
                    <a:lstStyle/>
                    <a:p>
                      <a:pPr algn="r"/>
                      <a:r>
                        <a:rPr lang="tr-TR" sz="1400" dirty="0" smtClean="0"/>
                        <a:t>10.540</a:t>
                      </a:r>
                      <a:endParaRPr lang="tr-TR" sz="1400" dirty="0"/>
                    </a:p>
                  </a:txBody>
                  <a:tcPr/>
                </a:tc>
              </a:tr>
            </a:tbl>
          </a:graphicData>
        </a:graphic>
      </p:graphicFrame>
      <p:sp>
        <p:nvSpPr>
          <p:cNvPr id="6" name="Metin Yer Tutucusu 2"/>
          <p:cNvSpPr txBox="1">
            <a:spLocks/>
          </p:cNvSpPr>
          <p:nvPr/>
        </p:nvSpPr>
        <p:spPr>
          <a:xfrm>
            <a:off x="251520" y="4653136"/>
            <a:ext cx="7772400" cy="1584176"/>
          </a:xfrm>
          <a:prstGeom prst="rect">
            <a:avLst/>
          </a:prstGeom>
        </p:spPr>
        <p:txBody>
          <a:bodyPr vert="horz" lIns="91440" tIns="45720" rIns="91440" bIns="45720" rtlCol="0" anchor="b">
            <a:no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l"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Clr>
                <a:schemeClr val="tx2"/>
              </a:buClr>
              <a:buFont typeface="Arial" pitchFamily="34" charset="0"/>
              <a:buNone/>
              <a:defRPr sz="1400" kern="1200" baseline="0">
                <a:solidFill>
                  <a:schemeClr val="tx1">
                    <a:tint val="75000"/>
                  </a:schemeClr>
                </a:solidFill>
                <a:latin typeface="+mn-lt"/>
                <a:ea typeface="+mn-ea"/>
                <a:cs typeface="+mn-cs"/>
              </a:defRPr>
            </a:lvl5pPr>
            <a:lvl6pPr marL="22860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Clr>
                <a:schemeClr val="tx2"/>
              </a:buClr>
              <a:buFont typeface="Arial" pitchFamily="34" charset="0"/>
              <a:buNone/>
              <a:defRPr sz="1400" kern="1200">
                <a:solidFill>
                  <a:schemeClr val="tx1">
                    <a:tint val="75000"/>
                  </a:schemeClr>
                </a:solidFill>
                <a:latin typeface="+mn-lt"/>
                <a:ea typeface="+mn-ea"/>
                <a:cs typeface="+mn-cs"/>
              </a:defRPr>
            </a:lvl9pPr>
          </a:lstStyle>
          <a:p>
            <a:pPr algn="ctr"/>
            <a:r>
              <a:rPr lang="tr-TR" dirty="0" smtClean="0">
                <a:solidFill>
                  <a:schemeClr val="accent5">
                    <a:lumMod val="75000"/>
                  </a:schemeClr>
                </a:solidFill>
              </a:rPr>
              <a:t>Tevkifat + diğer </a:t>
            </a:r>
            <a:r>
              <a:rPr lang="tr-TR" dirty="0" err="1" smtClean="0">
                <a:solidFill>
                  <a:schemeClr val="accent5">
                    <a:lumMod val="75000"/>
                  </a:schemeClr>
                </a:solidFill>
              </a:rPr>
              <a:t>kdv</a:t>
            </a:r>
            <a:r>
              <a:rPr lang="tr-TR" dirty="0" smtClean="0">
                <a:solidFill>
                  <a:schemeClr val="accent5">
                    <a:lumMod val="75000"/>
                  </a:schemeClr>
                </a:solidFill>
              </a:rPr>
              <a:t>= indirim </a:t>
            </a:r>
            <a:r>
              <a:rPr lang="tr-TR" dirty="0" err="1" smtClean="0">
                <a:solidFill>
                  <a:schemeClr val="accent5">
                    <a:lumMod val="75000"/>
                  </a:schemeClr>
                </a:solidFill>
              </a:rPr>
              <a:t>tutari</a:t>
            </a:r>
            <a:endParaRPr lang="tr-TR" dirty="0" smtClean="0">
              <a:solidFill>
                <a:schemeClr val="accent5">
                  <a:lumMod val="75000"/>
                </a:schemeClr>
              </a:solidFill>
            </a:endParaRPr>
          </a:p>
          <a:p>
            <a:pPr algn="ctr"/>
            <a:r>
              <a:rPr lang="tr-TR" dirty="0" smtClean="0">
                <a:solidFill>
                  <a:schemeClr val="accent5">
                    <a:lumMod val="75000"/>
                  </a:schemeClr>
                </a:solidFill>
              </a:rPr>
              <a:t>1.260 + (1.800-1260)</a:t>
            </a:r>
          </a:p>
          <a:p>
            <a:pPr algn="ctr"/>
            <a:r>
              <a:rPr lang="tr-TR" dirty="0" smtClean="0">
                <a:solidFill>
                  <a:schemeClr val="accent5">
                    <a:lumMod val="75000"/>
                  </a:schemeClr>
                </a:solidFill>
              </a:rPr>
              <a:t>1.260 + 540 =</a:t>
            </a:r>
            <a:r>
              <a:rPr lang="tr-TR" sz="2800" b="1" u="sng" dirty="0" smtClean="0">
                <a:solidFill>
                  <a:srgbClr val="002060"/>
                </a:solidFill>
              </a:rPr>
              <a:t>1800 TL</a:t>
            </a:r>
            <a:endParaRPr lang="tr-TR" sz="2800" b="1" u="sng" dirty="0">
              <a:solidFill>
                <a:srgbClr val="002060"/>
              </a:solidFill>
            </a:endParaRPr>
          </a:p>
        </p:txBody>
      </p:sp>
    </p:spTree>
    <p:extLst>
      <p:ext uri="{BB962C8B-B14F-4D97-AF65-F5344CB8AC3E}">
        <p14:creationId xmlns:p14="http://schemas.microsoft.com/office/powerpoint/2010/main" val="423223420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000" dirty="0" smtClean="0">
                <a:solidFill>
                  <a:srgbClr val="002060"/>
                </a:solidFill>
              </a:rPr>
              <a:t>BU ÇALIŞMA EĞİTİM AMAÇLI DÜZENLENMİŞ OLUP, hata ve </a:t>
            </a:r>
            <a:r>
              <a:rPr lang="tr-TR" sz="2000" dirty="0" err="1" smtClean="0">
                <a:solidFill>
                  <a:srgbClr val="002060"/>
                </a:solidFill>
              </a:rPr>
              <a:t>yanilmadan</a:t>
            </a:r>
            <a:r>
              <a:rPr lang="tr-TR" sz="2000" dirty="0" smtClean="0">
                <a:solidFill>
                  <a:srgbClr val="002060"/>
                </a:solidFill>
              </a:rPr>
              <a:t> kaynaklanan TEBLİĞE AYKIRI DURUMLAR VE YORUMLARIN </a:t>
            </a:r>
            <a:r>
              <a:rPr lang="tr-TR" sz="2000" dirty="0">
                <a:solidFill>
                  <a:srgbClr val="002060"/>
                </a:solidFill>
              </a:rPr>
              <a:t>TESPİTİ HALİNDE </a:t>
            </a:r>
            <a:r>
              <a:rPr lang="tr-TR" sz="2000" dirty="0" smtClean="0">
                <a:solidFill>
                  <a:srgbClr val="002060"/>
                </a:solidFill>
              </a:rPr>
              <a:t>ESAS OLAN 117 NOLU GENEL TEBLİĞDİR. </a:t>
            </a:r>
            <a:br>
              <a:rPr lang="tr-TR" sz="2000" dirty="0" smtClean="0">
                <a:solidFill>
                  <a:srgbClr val="002060"/>
                </a:solidFill>
              </a:rPr>
            </a:br>
            <a:r>
              <a:rPr lang="tr-TR" sz="3200" dirty="0" smtClean="0">
                <a:solidFill>
                  <a:srgbClr val="FF0000"/>
                </a:solidFill>
              </a:rPr>
              <a:t/>
            </a:r>
            <a:br>
              <a:rPr lang="tr-TR" sz="3200" dirty="0" smtClean="0">
                <a:solidFill>
                  <a:srgbClr val="FF0000"/>
                </a:solidFill>
              </a:rPr>
            </a:br>
            <a:r>
              <a:rPr lang="tr-TR" sz="2800" dirty="0" smtClean="0">
                <a:solidFill>
                  <a:srgbClr val="FF0000"/>
                </a:solidFill>
              </a:rPr>
              <a:t>Lütfen Konu </a:t>
            </a:r>
            <a:r>
              <a:rPr lang="tr-TR" sz="2800" dirty="0" err="1" smtClean="0">
                <a:solidFill>
                  <a:srgbClr val="FF0000"/>
                </a:solidFill>
              </a:rPr>
              <a:t>hakkinda</a:t>
            </a:r>
            <a:r>
              <a:rPr lang="tr-TR" sz="2800" dirty="0" smtClean="0">
                <a:solidFill>
                  <a:srgbClr val="FF0000"/>
                </a:solidFill>
              </a:rPr>
              <a:t> </a:t>
            </a:r>
            <a:r>
              <a:rPr lang="tr-TR" sz="2800" dirty="0" err="1" smtClean="0">
                <a:solidFill>
                  <a:srgbClr val="FF0000"/>
                </a:solidFill>
              </a:rPr>
              <a:t>detayli</a:t>
            </a:r>
            <a:r>
              <a:rPr lang="tr-TR" sz="2800" dirty="0" smtClean="0">
                <a:solidFill>
                  <a:srgbClr val="FF0000"/>
                </a:solidFill>
              </a:rPr>
              <a:t> bilgi ve uygulama </a:t>
            </a:r>
            <a:r>
              <a:rPr lang="tr-TR" sz="2800" dirty="0" err="1" smtClean="0">
                <a:solidFill>
                  <a:srgbClr val="FF0000"/>
                </a:solidFill>
              </a:rPr>
              <a:t>esaslari</a:t>
            </a:r>
            <a:r>
              <a:rPr lang="tr-TR" sz="2800" dirty="0" smtClean="0">
                <a:solidFill>
                  <a:srgbClr val="FF0000"/>
                </a:solidFill>
              </a:rPr>
              <a:t> için sözleşmeli s.m. Mali müşaviriniz ve yeminli mali müşavirinize başvurunuz.</a:t>
            </a:r>
            <a:endParaRPr lang="tr-TR" sz="2800" dirty="0">
              <a:solidFill>
                <a:srgbClr val="FF0000"/>
              </a:solidFill>
            </a:endParaRPr>
          </a:p>
        </p:txBody>
      </p:sp>
      <p:sp>
        <p:nvSpPr>
          <p:cNvPr id="3" name="Dikdörtgen 2"/>
          <p:cNvSpPr/>
          <p:nvPr/>
        </p:nvSpPr>
        <p:spPr>
          <a:xfrm>
            <a:off x="323528" y="188640"/>
            <a:ext cx="8424936" cy="584775"/>
          </a:xfrm>
          <a:prstGeom prst="rect">
            <a:avLst/>
          </a:prstGeom>
        </p:spPr>
        <p:txBody>
          <a:bodyPr wrap="square">
            <a:spAutoFit/>
          </a:bodyPr>
          <a:lstStyle/>
          <a:p>
            <a:pPr algn="ctr"/>
            <a:r>
              <a:rPr lang="tr-TR" sz="3200" b="1" dirty="0" smtClean="0"/>
              <a:t>YASAL SORUMLULUK</a:t>
            </a:r>
            <a:endParaRPr lang="tr-TR" sz="3200" dirty="0"/>
          </a:p>
        </p:txBody>
      </p:sp>
    </p:spTree>
    <p:extLst>
      <p:ext uri="{BB962C8B-B14F-4D97-AF65-F5344CB8AC3E}">
        <p14:creationId xmlns:p14="http://schemas.microsoft.com/office/powerpoint/2010/main" val="394053684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2718"/>
            <a:ext cx="5791200" cy="683994"/>
          </a:xfrm>
        </p:spPr>
        <p:txBody>
          <a:bodyPr/>
          <a:lstStyle/>
          <a:p>
            <a:r>
              <a:rPr lang="tr-TR" dirty="0" smtClean="0"/>
              <a:t>teşekkürler</a:t>
            </a:r>
            <a:endParaRPr lang="tr-TR" dirty="0"/>
          </a:p>
        </p:txBody>
      </p:sp>
      <p:sp>
        <p:nvSpPr>
          <p:cNvPr id="4" name="Başlık 1"/>
          <p:cNvSpPr txBox="1">
            <a:spLocks/>
          </p:cNvSpPr>
          <p:nvPr/>
        </p:nvSpPr>
        <p:spPr>
          <a:xfrm>
            <a:off x="179512" y="836712"/>
            <a:ext cx="8280920" cy="1371600"/>
          </a:xfrm>
          <a:prstGeom prst="rect">
            <a:avLst/>
          </a:prstGeom>
        </p:spPr>
        <p:txBody>
          <a:bodyPr vert="horz" lIns="91440" tIns="45720" rIns="91440" bIns="45720" rtlCol="0" anchor="b">
            <a:normAutofit fontScale="70000" lnSpcReduction="20000"/>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a:r>
              <a:rPr lang="tr-TR" dirty="0" smtClean="0">
                <a:solidFill>
                  <a:srgbClr val="0070C0"/>
                </a:solidFill>
              </a:rPr>
              <a:t>Bu </a:t>
            </a:r>
            <a:r>
              <a:rPr lang="tr-TR" dirty="0" err="1" smtClean="0">
                <a:solidFill>
                  <a:srgbClr val="0070C0"/>
                </a:solidFill>
              </a:rPr>
              <a:t>çalIŞMA</a:t>
            </a:r>
            <a:r>
              <a:rPr lang="tr-TR" dirty="0" smtClean="0">
                <a:solidFill>
                  <a:srgbClr val="0070C0"/>
                </a:solidFill>
              </a:rPr>
              <a:t> KOCAELİ S.M.M.M. ODASI GÖLCÜK TEMSİLCİLİĞİNİN DÜZENLEDİĞİ İLGİLİ TARAFLARA AÇIK SEMİNER İÇİN HAZIRLANMIŞTIR. </a:t>
            </a:r>
            <a:endParaRPr lang="tr-TR" dirty="0">
              <a:solidFill>
                <a:srgbClr val="0070C0"/>
              </a:solidFill>
            </a:endParaRPr>
          </a:p>
        </p:txBody>
      </p:sp>
      <p:sp>
        <p:nvSpPr>
          <p:cNvPr id="5" name="Başlık 1"/>
          <p:cNvSpPr txBox="1">
            <a:spLocks/>
          </p:cNvSpPr>
          <p:nvPr/>
        </p:nvSpPr>
        <p:spPr>
          <a:xfrm>
            <a:off x="179512" y="2201729"/>
            <a:ext cx="828092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a:r>
              <a:rPr lang="tr-TR" dirty="0" smtClean="0">
                <a:solidFill>
                  <a:srgbClr val="FF0000"/>
                </a:solidFill>
              </a:rPr>
              <a:t>SUNU DOSYASI TEMSİLCİLİĞE VERİLMİŞTİR.</a:t>
            </a:r>
            <a:endParaRPr lang="tr-TR" dirty="0">
              <a:solidFill>
                <a:srgbClr val="FF0000"/>
              </a:solidFill>
            </a:endParaRPr>
          </a:p>
        </p:txBody>
      </p:sp>
      <p:sp>
        <p:nvSpPr>
          <p:cNvPr id="6" name="Başlık 1"/>
          <p:cNvSpPr txBox="1">
            <a:spLocks/>
          </p:cNvSpPr>
          <p:nvPr/>
        </p:nvSpPr>
        <p:spPr>
          <a:xfrm>
            <a:off x="4499992" y="3429000"/>
            <a:ext cx="3960440" cy="13716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a:r>
              <a:rPr lang="tr-TR" sz="1800" dirty="0" smtClean="0">
                <a:solidFill>
                  <a:srgbClr val="0070C0"/>
                </a:solidFill>
              </a:rPr>
              <a:t>İKTİBAS OLUNUP DİLEDİĞİNİZ ŞEKİLDE KULLANIMINIZA AÇIKTIR.</a:t>
            </a:r>
            <a:endParaRPr lang="tr-TR" sz="1800" dirty="0">
              <a:solidFill>
                <a:srgbClr val="0070C0"/>
              </a:solidFill>
            </a:endParaRPr>
          </a:p>
        </p:txBody>
      </p:sp>
      <p:sp>
        <p:nvSpPr>
          <p:cNvPr id="7" name="Başlık 1"/>
          <p:cNvSpPr txBox="1">
            <a:spLocks/>
          </p:cNvSpPr>
          <p:nvPr/>
        </p:nvSpPr>
        <p:spPr>
          <a:xfrm>
            <a:off x="132424" y="5517232"/>
            <a:ext cx="4356484" cy="1083568"/>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a:r>
              <a:rPr lang="tr-TR" sz="1600" dirty="0" err="1" smtClean="0">
                <a:solidFill>
                  <a:srgbClr val="0070C0"/>
                </a:solidFill>
              </a:rPr>
              <a:t>yMm</a:t>
            </a:r>
            <a:r>
              <a:rPr lang="tr-TR" sz="1600" dirty="0" smtClean="0">
                <a:solidFill>
                  <a:srgbClr val="0070C0"/>
                </a:solidFill>
              </a:rPr>
              <a:t> ADEM ÖZZAİM</a:t>
            </a:r>
          </a:p>
          <a:p>
            <a:pPr algn="ctr"/>
            <a:r>
              <a:rPr lang="tr-TR" sz="1600" dirty="0" smtClean="0">
                <a:solidFill>
                  <a:srgbClr val="0070C0"/>
                </a:solidFill>
              </a:rPr>
              <a:t>DENETİM YÖNETİM DANAIŞMANLIĞI VE </a:t>
            </a:r>
            <a:r>
              <a:rPr lang="tr-TR" sz="1600" dirty="0" err="1" smtClean="0">
                <a:solidFill>
                  <a:srgbClr val="0070C0"/>
                </a:solidFill>
              </a:rPr>
              <a:t>y.m.m</a:t>
            </a:r>
            <a:r>
              <a:rPr lang="tr-TR" sz="1600" dirty="0" smtClean="0">
                <a:solidFill>
                  <a:srgbClr val="0070C0"/>
                </a:solidFill>
              </a:rPr>
              <a:t>. </a:t>
            </a:r>
            <a:r>
              <a:rPr lang="tr-TR" sz="1600" dirty="0" err="1" smtClean="0">
                <a:solidFill>
                  <a:srgbClr val="0070C0"/>
                </a:solidFill>
              </a:rPr>
              <a:t>Ltd</a:t>
            </a:r>
            <a:r>
              <a:rPr lang="tr-TR" sz="1600" dirty="0" smtClean="0">
                <a:solidFill>
                  <a:srgbClr val="0070C0"/>
                </a:solidFill>
              </a:rPr>
              <a:t> Şti</a:t>
            </a:r>
            <a:endParaRPr lang="tr-TR" sz="1600" dirty="0">
              <a:solidFill>
                <a:srgbClr val="0070C0"/>
              </a:solidFill>
            </a:endParaRPr>
          </a:p>
        </p:txBody>
      </p:sp>
      <p:sp>
        <p:nvSpPr>
          <p:cNvPr id="8" name="Başlık 1"/>
          <p:cNvSpPr txBox="1">
            <a:spLocks/>
          </p:cNvSpPr>
          <p:nvPr/>
        </p:nvSpPr>
        <p:spPr>
          <a:xfrm>
            <a:off x="4644008" y="5517232"/>
            <a:ext cx="4356484" cy="1083568"/>
          </a:xfrm>
          <a:prstGeom prst="rect">
            <a:avLst/>
          </a:prstGeom>
        </p:spPr>
        <p:txBody>
          <a:bodyPr vert="horz" lIns="91440" tIns="45720" rIns="91440" bIns="45720" rtlCol="0" anchor="b">
            <a:normAutofit/>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pPr algn="ctr"/>
            <a:r>
              <a:rPr lang="tr-TR" sz="1600" dirty="0" err="1" smtClean="0">
                <a:solidFill>
                  <a:srgbClr val="0070C0"/>
                </a:solidFill>
              </a:rPr>
              <a:t>yMm</a:t>
            </a:r>
            <a:r>
              <a:rPr lang="tr-TR" sz="1600" dirty="0" smtClean="0">
                <a:solidFill>
                  <a:srgbClr val="0070C0"/>
                </a:solidFill>
              </a:rPr>
              <a:t> ADEM ÖZZAİM</a:t>
            </a:r>
          </a:p>
          <a:p>
            <a:pPr algn="ctr"/>
            <a:r>
              <a:rPr lang="tr-TR" sz="1600" dirty="0" smtClean="0">
                <a:solidFill>
                  <a:srgbClr val="0070C0"/>
                </a:solidFill>
              </a:rPr>
              <a:t>Avrasya </a:t>
            </a:r>
            <a:r>
              <a:rPr lang="tr-TR" sz="1600" dirty="0" err="1" smtClean="0">
                <a:solidFill>
                  <a:srgbClr val="0070C0"/>
                </a:solidFill>
              </a:rPr>
              <a:t>bağImsIz</a:t>
            </a:r>
            <a:r>
              <a:rPr lang="tr-TR" sz="1600" dirty="0" smtClean="0">
                <a:solidFill>
                  <a:srgbClr val="0070C0"/>
                </a:solidFill>
              </a:rPr>
              <a:t> denetim ve </a:t>
            </a:r>
            <a:r>
              <a:rPr lang="tr-TR" sz="1600" dirty="0" err="1" smtClean="0">
                <a:solidFill>
                  <a:srgbClr val="0070C0"/>
                </a:solidFill>
              </a:rPr>
              <a:t>y.m.m</a:t>
            </a:r>
            <a:r>
              <a:rPr lang="tr-TR" sz="1600" dirty="0" smtClean="0">
                <a:solidFill>
                  <a:srgbClr val="0070C0"/>
                </a:solidFill>
              </a:rPr>
              <a:t>. A.Ş.</a:t>
            </a:r>
            <a:endParaRPr lang="tr-TR" sz="1600" dirty="0">
              <a:solidFill>
                <a:srgbClr val="0070C0"/>
              </a:solidFill>
            </a:endParaRPr>
          </a:p>
        </p:txBody>
      </p:sp>
    </p:spTree>
    <p:extLst>
      <p:ext uri="{BB962C8B-B14F-4D97-AF65-F5344CB8AC3E}">
        <p14:creationId xmlns:p14="http://schemas.microsoft.com/office/powerpoint/2010/main" val="1646554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5400" dirty="0" smtClean="0">
                <a:solidFill>
                  <a:srgbClr val="92D050"/>
                </a:solidFill>
              </a:rPr>
              <a:t>EVET</a:t>
            </a:r>
            <a:br>
              <a:rPr lang="tr-TR" sz="5400" dirty="0" smtClean="0">
                <a:solidFill>
                  <a:srgbClr val="92D050"/>
                </a:solidFill>
              </a:rPr>
            </a:br>
            <a:r>
              <a:rPr lang="tr-TR" sz="5400" dirty="0" smtClean="0">
                <a:solidFill>
                  <a:srgbClr val="92D050"/>
                </a:solidFill>
              </a:rPr>
              <a:t>Sorumluluk </a:t>
            </a:r>
            <a:r>
              <a:rPr lang="tr-TR" sz="5400" dirty="0" err="1" smtClean="0">
                <a:solidFill>
                  <a:srgbClr val="92D050"/>
                </a:solidFill>
              </a:rPr>
              <a:t>aliciya</a:t>
            </a:r>
            <a:r>
              <a:rPr lang="tr-TR" sz="5400" dirty="0" smtClean="0">
                <a:solidFill>
                  <a:srgbClr val="92D050"/>
                </a:solidFill>
              </a:rPr>
              <a:t> </a:t>
            </a:r>
            <a:r>
              <a:rPr lang="tr-TR" sz="5400" dirty="0" err="1" smtClean="0">
                <a:solidFill>
                  <a:srgbClr val="92D050"/>
                </a:solidFill>
              </a:rPr>
              <a:t>aİt</a:t>
            </a:r>
            <a:r>
              <a:rPr lang="tr-TR" sz="5400" dirty="0" smtClean="0">
                <a:solidFill>
                  <a:srgbClr val="92D050"/>
                </a:solidFill>
              </a:rPr>
              <a:t> olup seçme </a:t>
            </a:r>
            <a:r>
              <a:rPr lang="tr-TR" sz="5400" dirty="0" err="1" smtClean="0">
                <a:solidFill>
                  <a:srgbClr val="92D050"/>
                </a:solidFill>
              </a:rPr>
              <a:t>şansi</a:t>
            </a:r>
            <a:r>
              <a:rPr lang="tr-TR" sz="5400" dirty="0" smtClean="0">
                <a:solidFill>
                  <a:srgbClr val="92D050"/>
                </a:solidFill>
              </a:rPr>
              <a:t> yoktur</a:t>
            </a:r>
            <a:endParaRPr lang="tr-TR" sz="5400" dirty="0">
              <a:solidFill>
                <a:srgbClr val="92D050"/>
              </a:solidFill>
            </a:endParaRPr>
          </a:p>
        </p:txBody>
      </p:sp>
      <p:sp>
        <p:nvSpPr>
          <p:cNvPr id="3" name="Metin Yer Tutucusu 2"/>
          <p:cNvSpPr>
            <a:spLocks noGrp="1"/>
          </p:cNvSpPr>
          <p:nvPr>
            <p:ph type="body" idx="1"/>
          </p:nvPr>
        </p:nvSpPr>
        <p:spPr/>
        <p:txBody>
          <a:bodyPr>
            <a:normAutofit/>
          </a:bodyPr>
          <a:lstStyle/>
          <a:p>
            <a:pPr algn="ctr"/>
            <a:r>
              <a:rPr lang="tr-TR" sz="2800" dirty="0" smtClean="0"/>
              <a:t>TEVKİFAT YAPMAK ve </a:t>
            </a:r>
            <a:r>
              <a:rPr lang="tr-TR" sz="2800" dirty="0" err="1" smtClean="0"/>
              <a:t>tevkifat</a:t>
            </a:r>
            <a:r>
              <a:rPr lang="tr-TR" sz="2800" dirty="0" smtClean="0"/>
              <a:t> </a:t>
            </a:r>
            <a:r>
              <a:rPr lang="tr-TR" sz="2800" dirty="0" err="1" smtClean="0"/>
              <a:t>yaptIrmak</a:t>
            </a:r>
            <a:r>
              <a:rPr lang="tr-TR" sz="2800" dirty="0" smtClean="0"/>
              <a:t> ZORUNLUMUDUR?</a:t>
            </a:r>
            <a:endParaRPr lang="tr-TR" sz="2800" dirty="0"/>
          </a:p>
        </p:txBody>
      </p:sp>
    </p:spTree>
    <p:extLst>
      <p:ext uri="{BB962C8B-B14F-4D97-AF65-F5344CB8AC3E}">
        <p14:creationId xmlns:p14="http://schemas.microsoft.com/office/powerpoint/2010/main" val="1442316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5400" u="sng" dirty="0" smtClean="0">
                <a:solidFill>
                  <a:schemeClr val="tx2">
                    <a:lumMod val="75000"/>
                  </a:schemeClr>
                </a:solidFill>
              </a:rPr>
              <a:t>HAYIR</a:t>
            </a:r>
            <a:br>
              <a:rPr lang="tr-TR" sz="5400" u="sng" dirty="0" smtClean="0">
                <a:solidFill>
                  <a:schemeClr val="tx2">
                    <a:lumMod val="75000"/>
                  </a:schemeClr>
                </a:solidFill>
              </a:rPr>
            </a:br>
            <a:r>
              <a:rPr lang="tr-TR" sz="5400" dirty="0" smtClean="0">
                <a:solidFill>
                  <a:srgbClr val="92D050"/>
                </a:solidFill>
              </a:rPr>
              <a:t/>
            </a:r>
            <a:br>
              <a:rPr lang="tr-TR" sz="5400" dirty="0" smtClean="0">
                <a:solidFill>
                  <a:srgbClr val="92D050"/>
                </a:solidFill>
              </a:rPr>
            </a:br>
            <a:r>
              <a:rPr lang="tr-TR" sz="2400" dirty="0"/>
              <a:t>Maliye </a:t>
            </a:r>
            <a:r>
              <a:rPr lang="tr-TR" sz="2400" dirty="0" err="1" smtClean="0"/>
              <a:t>BakanlIğInca</a:t>
            </a:r>
            <a:r>
              <a:rPr lang="tr-TR" sz="2400" dirty="0" smtClean="0"/>
              <a:t> </a:t>
            </a:r>
            <a:r>
              <a:rPr lang="tr-TR" sz="2400" dirty="0" err="1"/>
              <a:t>tevkifat</a:t>
            </a:r>
            <a:r>
              <a:rPr lang="tr-TR" sz="2400" dirty="0"/>
              <a:t> </a:t>
            </a:r>
            <a:r>
              <a:rPr lang="tr-TR" sz="2400" dirty="0" err="1" smtClean="0"/>
              <a:t>kapsamIna</a:t>
            </a:r>
            <a:r>
              <a:rPr lang="tr-TR" sz="2400" dirty="0" smtClean="0"/>
              <a:t> </a:t>
            </a:r>
            <a:r>
              <a:rPr lang="tr-TR" sz="2400" dirty="0" err="1" smtClean="0"/>
              <a:t>alInmamIş</a:t>
            </a:r>
            <a:r>
              <a:rPr lang="tr-TR" sz="2400" dirty="0" smtClean="0"/>
              <a:t> </a:t>
            </a:r>
            <a:r>
              <a:rPr lang="tr-TR" sz="2400" dirty="0"/>
              <a:t>işlemlerde </a:t>
            </a:r>
            <a:r>
              <a:rPr lang="tr-TR" sz="2400" dirty="0" err="1" smtClean="0"/>
              <a:t>alIcIlar</a:t>
            </a:r>
            <a:r>
              <a:rPr lang="tr-TR" sz="2400" dirty="0" smtClean="0"/>
              <a:t> </a:t>
            </a:r>
            <a:r>
              <a:rPr lang="tr-TR" sz="2400" dirty="0" err="1" smtClean="0"/>
              <a:t>tarafIndan</a:t>
            </a:r>
            <a:r>
              <a:rPr lang="tr-TR" sz="2400" dirty="0" smtClean="0"/>
              <a:t> </a:t>
            </a:r>
            <a:r>
              <a:rPr lang="tr-TR" sz="2400" dirty="0" err="1"/>
              <a:t>tevkifat</a:t>
            </a:r>
            <a:r>
              <a:rPr lang="tr-TR" sz="2400" dirty="0"/>
              <a:t> </a:t>
            </a:r>
            <a:r>
              <a:rPr lang="tr-TR" sz="2400" dirty="0" err="1" smtClean="0"/>
              <a:t>yapIlmasI</a:t>
            </a:r>
            <a:r>
              <a:rPr lang="tr-TR" sz="2400" dirty="0" smtClean="0"/>
              <a:t> </a:t>
            </a:r>
            <a:r>
              <a:rPr lang="tr-TR" sz="2400" dirty="0"/>
              <a:t>mümkün değildir.</a:t>
            </a:r>
            <a:endParaRPr lang="tr-TR" sz="2400" dirty="0">
              <a:solidFill>
                <a:srgbClr val="92D050"/>
              </a:solidFill>
            </a:endParaRPr>
          </a:p>
        </p:txBody>
      </p:sp>
      <p:sp>
        <p:nvSpPr>
          <p:cNvPr id="3" name="Metin Yer Tutucusu 2"/>
          <p:cNvSpPr>
            <a:spLocks noGrp="1"/>
          </p:cNvSpPr>
          <p:nvPr>
            <p:ph type="body" idx="1"/>
          </p:nvPr>
        </p:nvSpPr>
        <p:spPr/>
        <p:txBody>
          <a:bodyPr>
            <a:normAutofit fontScale="92500" lnSpcReduction="20000"/>
          </a:bodyPr>
          <a:lstStyle/>
          <a:p>
            <a:pPr algn="ctr"/>
            <a:r>
              <a:rPr lang="tr-TR" sz="2800" dirty="0" smtClean="0">
                <a:solidFill>
                  <a:srgbClr val="FFC000"/>
                </a:solidFill>
              </a:rPr>
              <a:t>TEVKİFAT </a:t>
            </a:r>
            <a:r>
              <a:rPr lang="tr-TR" sz="2800" dirty="0" err="1" smtClean="0">
                <a:solidFill>
                  <a:srgbClr val="FFC000"/>
                </a:solidFill>
              </a:rPr>
              <a:t>kapsamInda</a:t>
            </a:r>
            <a:r>
              <a:rPr lang="tr-TR" sz="2800" dirty="0" smtClean="0">
                <a:solidFill>
                  <a:srgbClr val="FFC000"/>
                </a:solidFill>
              </a:rPr>
              <a:t> olmayan işlemlerde </a:t>
            </a:r>
            <a:r>
              <a:rPr lang="tr-TR" sz="2800" dirty="0" err="1" smtClean="0">
                <a:solidFill>
                  <a:srgbClr val="FFC000"/>
                </a:solidFill>
              </a:rPr>
              <a:t>tevkİfat</a:t>
            </a:r>
            <a:r>
              <a:rPr lang="tr-TR" sz="2800" dirty="0" smtClean="0">
                <a:solidFill>
                  <a:srgbClr val="FFC000"/>
                </a:solidFill>
              </a:rPr>
              <a:t> </a:t>
            </a:r>
            <a:r>
              <a:rPr lang="tr-TR" sz="2800" dirty="0" err="1" smtClean="0">
                <a:solidFill>
                  <a:srgbClr val="FFC000"/>
                </a:solidFill>
              </a:rPr>
              <a:t>yapIlabİlİrmİ</a:t>
            </a:r>
            <a:r>
              <a:rPr lang="tr-TR" sz="2800" dirty="0" smtClean="0">
                <a:solidFill>
                  <a:srgbClr val="FFC000"/>
                </a:solidFill>
              </a:rPr>
              <a:t>?</a:t>
            </a:r>
            <a:endParaRPr lang="tr-TR" sz="2800" dirty="0">
              <a:solidFill>
                <a:srgbClr val="FFC000"/>
              </a:solidFill>
            </a:endParaRPr>
          </a:p>
        </p:txBody>
      </p:sp>
    </p:spTree>
    <p:extLst>
      <p:ext uri="{BB962C8B-B14F-4D97-AF65-F5344CB8AC3E}">
        <p14:creationId xmlns:p14="http://schemas.microsoft.com/office/powerpoint/2010/main" val="17874215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el">
  <a:themeElements>
    <a:clrScheme name="Tem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Tem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808</TotalTime>
  <Words>4110</Words>
  <Application>Microsoft Office PowerPoint</Application>
  <PresentationFormat>Ekran Gösterisi (4:3)</PresentationFormat>
  <Paragraphs>556</Paragraphs>
  <Slides>73</Slides>
  <Notes>48</Notes>
  <HiddenSlides>0</HiddenSlides>
  <MMClips>0</MMClips>
  <ScaleCrop>false</ScaleCrop>
  <HeadingPairs>
    <vt:vector size="4" baseType="variant">
      <vt:variant>
        <vt:lpstr>Tema</vt:lpstr>
      </vt:variant>
      <vt:variant>
        <vt:i4>1</vt:i4>
      </vt:variant>
      <vt:variant>
        <vt:lpstr>Slayt Başlıkları</vt:lpstr>
      </vt:variant>
      <vt:variant>
        <vt:i4>73</vt:i4>
      </vt:variant>
    </vt:vector>
  </HeadingPairs>
  <TitlesOfParts>
    <vt:vector size="74" baseType="lpstr">
      <vt:lpstr>Temel</vt:lpstr>
      <vt:lpstr>Bu ÇalIŞMA KOCAELİ S.M.M.M ODASI GÖLCÜK ÇALIŞTAYI İÇİN HAZIRLANMIŞTIR.</vt:lpstr>
      <vt:lpstr>  117 SERİ NOLU KDV GENEL TEBLİĞİ İLE GETİRİLEN KDV TEVKİFATI UYGULAMA ESASLARI </vt:lpstr>
      <vt:lpstr>SUNU PLANI</vt:lpstr>
      <vt:lpstr>Tevkifat : Tevkifat sözlük anlamI olarak para konusunda kesintiler anlamIndadIr.</vt:lpstr>
      <vt:lpstr>beLİRLENMİŞ ALICILAR : TEBLİĞİN 3.1.2.b. Bölümünde sayilan tüm kişi, kurum ve kuruluşlardIr.</vt:lpstr>
      <vt:lpstr>  genel bİlgİ</vt:lpstr>
      <vt:lpstr>  genel bilgi</vt:lpstr>
      <vt:lpstr>EVET Sorumluluk aliciya aİt olup seçme şansi yoktur</vt:lpstr>
      <vt:lpstr>HAYIR  Maliye BakanlIğInca tevkifat kapsamIna alInmamIş işlemlerde alIcIlar tarafIndan tevkifat yapIlmasI mümkün değildir.</vt:lpstr>
      <vt:lpstr>HAYIR  SATICININ KESİNTİ NEDENİYLE TAHSİL EDEMEDİĞİ KDV DEVİR KDV’Sİ NİN VARLIĞI HALİNDE VERGİ DAİRESİ TARAFINDAN İADE VEYA VERGİ BORÇLARINA MAHSUP YAPILACAKTIR.</vt:lpstr>
      <vt:lpstr>TEVKİFAT YAPILAN TEVKİFAT YAPAN’ DA OLABİLİR Mİ?</vt:lpstr>
      <vt:lpstr>2.NOLU KDV BEYANI ve İNDİRİM HAKKI</vt:lpstr>
      <vt:lpstr>2.NOLU KDV BEYANI ve İNDİRİM HAKKI</vt:lpstr>
      <vt:lpstr>Tam tevkifata tabi işlemler</vt:lpstr>
      <vt:lpstr>İkametgâhI, işyeri, kanuni merkezi ve iş merkezi Türkiye’de bulunmayanlar tarafIndan yapIlan işlemler </vt:lpstr>
      <vt:lpstr>Serbest meslek kazancI istisnasIndan yararlananlarIn işlemleri ( GVK 18. madde)</vt:lpstr>
      <vt:lpstr>GVK Md:70 de sayIlan mal ve haklarIn kiralanmasI</vt:lpstr>
      <vt:lpstr>KDV Mükellefi olmayanlara verilen reklamlar </vt:lpstr>
      <vt:lpstr>KDV Mükellefi olmayanlara verilen reklamlar  ÖZELLİKLİ BİR DURUM </vt:lpstr>
      <vt:lpstr>Tam tevkİfata tabi MAL VE HİZMET SATIN ALANLAR</vt:lpstr>
      <vt:lpstr>TAM TEVKİFATTA BEYAN ve İNDİRİM</vt:lpstr>
      <vt:lpstr>TAM TEVKİFATTA BEYAN ve İNDİRİM</vt:lpstr>
      <vt:lpstr>Tam tevkİfata tabi MAL VE HİZMET SATANLAR</vt:lpstr>
      <vt:lpstr>KISMİ TEVKİFATA TABİ  İŞLEMLER</vt:lpstr>
      <vt:lpstr>KISMİ tevkifata tabi işlemler ( İşlem bedeli üzerinden hesaplanan kdv nin BELİRLENEN ORANDAKİ KISMI)</vt:lpstr>
      <vt:lpstr>ALICI VE SATICI YÖNÜNDEN  TÜM KDV MÜKELLEFLERİNİN VE BELİRLENMİŞ ALICILARIN TEVKİFAT SORUMLUSU TUTULDUĞU İŞLEMLER</vt:lpstr>
      <vt:lpstr>Bu bölümde yer verilen kIsmi tevkifat kapsamIndaki işlemlerin tamamI "hizmet" mahiyetinde olup, "teslim" mahiyetindeki işlemler bu bölüm kapsamına girmemektedir.   Ancak, bu bölüm kapsamIna giren hizmetleri ifa edenlerin bu amaçla kullandIklarI mallara ait tutarlar hizmet bedelinden düşülmeyecek;   tevkifat, kullanIlan mallara ait tutarlar da dahil olmak üzere toplam hizmet bedeli üzerinden hesaplanan KDV tutarIna göre belirlenecektir.    </vt:lpstr>
      <vt:lpstr>KISMİ tevkifata tabi işlemler</vt:lpstr>
      <vt:lpstr>KISMİ tevkifata tabi işlemler</vt:lpstr>
      <vt:lpstr>KISMİ tevkifata tabi işlemler</vt:lpstr>
      <vt:lpstr>KISMİ tevkifata tabi işlemlerde indirim ve iade hakkI</vt:lpstr>
      <vt:lpstr>KISMİ tevkifata tabi işlemler  * İşgücü temin hizmetleri  </vt:lpstr>
      <vt:lpstr>KISMİ tevkifata tabi işlemler  * İşgücü temin hizmetleri  </vt:lpstr>
      <vt:lpstr>KISMİ tevkifata tabi işlemler * YAPI DENETİM HİZMETLERİ</vt:lpstr>
      <vt:lpstr>KISMİ tevkifata tabi işlemler * fason olarak yaptIrIlan tekstil ve konfeksiyon işleri, çanta ve ayakkabI dikim işleri ve bu işlere aracIlIk</vt:lpstr>
      <vt:lpstr>KISMİ tevkifata tabi işlemler * fason olarak yaptIrIlan tekstil ve konfeksiyon işleri, çanta ve ayakkabI dikim işleri ve bu işlere aracIlIk</vt:lpstr>
      <vt:lpstr>KISMİ tevkifata tabi işlemler * Turistik mağazalara verilen müşteri bulma hizmetleri</vt:lpstr>
      <vt:lpstr>KISMİ tevkifata tabi işlemler * spor kulüplerinin yayin, reklam ve isim hakki gelirleri</vt:lpstr>
      <vt:lpstr>KISMİ tevkifata tabi işlemler * Temizlik , çevre ve bahçe bakim hizmetleri</vt:lpstr>
      <vt:lpstr>KISMİ tevkifata tabi işlemler * servis taşimaciliği hizmetleri</vt:lpstr>
      <vt:lpstr>KISMİ tevkifata tabi işlemler * külçe metal, bakir, aliminyum ve külçe teslimleri </vt:lpstr>
      <vt:lpstr>KISMİ tevkifata tabi işlemler * BAKIR ÇİNKO VE ALİMİNYUM ÜRÜNLERİNİN TESLİMİ</vt:lpstr>
      <vt:lpstr>KISMİ tevkifata tabi işlemler * HURDA VE ATIK TESLİMLERİ</vt:lpstr>
      <vt:lpstr>KISMİ tevkifata tabi işlemler * METAL, PLASTİK, LASTİK, KAUÇUK, KAĞIT VE CAM HURDA VE ATIKLARINDAN ELDE EDİLEN HAMMADDE TESLİMLERİ</vt:lpstr>
      <vt:lpstr>KISMİ tevkifata tabi işlemler * PAMUK, TİFTİK, YÜN VE YAPAĞI İLE HAM POST VE DERİ TESLİMLERİ</vt:lpstr>
      <vt:lpstr>KISMİ tevkifata tabi işlemler * AĞAÇ VE ORMAN ÜRÜNLERİ TESLİMLERİ</vt:lpstr>
      <vt:lpstr>KISMİ tevkifata tabi işlemler * AĞAÇ VE ORMAN ÜRÜNLERİ TESLİMLERİ</vt:lpstr>
      <vt:lpstr>YALNIZCA BELİRLENMİŞ ALICILARIN TEVKİFAT SORUMLUSU TUTULDUĞU İŞLEMLER</vt:lpstr>
      <vt:lpstr>KISMİ tevkifata tabi işlemler  * YAPIM İŞLERİ İLE BU İŞLERLE BİRLİKTE İFA EDİLEN MÜHENDİSLİK, MİMARLIK VE ETÜD PROJE HİZMETLERİ</vt:lpstr>
      <vt:lpstr>KISMİ tevkifata tabi işlemler  * YAPIM İŞLERİ İLE BU İŞLERLE BİRLİKTE İFA EDİLEN MÜHENDİSLİK, MİMARLIK VE ETÜD PROJE HİZMETLERİ</vt:lpstr>
      <vt:lpstr>KISMİ tevkifata tabi işlemler * ETÜD, PLAN, PROJE, DANIŞMANLIK, DENETİM VE BENZERİ HİZMETLER</vt:lpstr>
      <vt:lpstr>KISMİ tevkifata tabi işlemler * MAKİNE, TEÇHİZAT,DEMİRBAŞ VE TAŞITLARA AİT TADİL, BAKIM VE ONARIM HİZMETLERİ</vt:lpstr>
      <vt:lpstr>KISMİ tevkifata tabi işlemler * YEMEK SERVİSİ VE ORGANİZASYON HİZMETLERİ</vt:lpstr>
      <vt:lpstr>KISMİ tevkifata tabi işlemler * HER TÜRLÜ BASKI VE BASIM HİZMETLERİ</vt:lpstr>
      <vt:lpstr>KISMİ tevkifata tabi işlemler * HER TÜRLÜ BASKI VE BASIM HİZMETLERİ</vt:lpstr>
      <vt:lpstr>Tebliğde SayIlanlar Dişinda Kalan Ve Sadece Kamu Kurum Ve Kuruluşlarina İfa Edilen Hizmetler: </vt:lpstr>
      <vt:lpstr>117 No’lu KDV Genel Tebliğinde özel olarak sayilan hizmet türleri dişinda kalan ve KDV mükellefleri tarafindan,  5018 sayili Kanuna ekli cetveller kapsamindaki kamu idare, kurum ve kuruşlarina ifa edilen diğer bütün hizmet ifalarInda söz konusu idare, kurum ve kuruşlar tarafindan (5/10) oraninda KDV tevkifati uygulanacaktir. </vt:lpstr>
      <vt:lpstr>Kdv Dahil  1.000 tl</vt:lpstr>
      <vt:lpstr>Tevkifat yapilmayacaktir.</vt:lpstr>
      <vt:lpstr>Tevkifat yapilmayacaktir.</vt:lpstr>
      <vt:lpstr>Tevkifat yapilmayacaktir.</vt:lpstr>
      <vt:lpstr>Belge düzeni</vt:lpstr>
      <vt:lpstr>PowerPoint Sunusu</vt:lpstr>
      <vt:lpstr>satIcINIn yükümlülük ve haklari</vt:lpstr>
      <vt:lpstr>Tevkif edilen kdv’den arta kalan kdv  1 nolu kdv beyannamesi ile beyan edilir ve ödenir.  </vt:lpstr>
      <vt:lpstr>Tevkifata tabi tutulan kdv’den arta kalan tutar beyan edilecektir.</vt:lpstr>
      <vt:lpstr>satişin yapildIğI döneme ait 1 No’lu KDV Beyannamesi ekinde elektronik ortamda verilecektir.</vt:lpstr>
      <vt:lpstr>SatIsIn yapildiği dönem beyannamesinde   devreden kdv   &gt;   tevkif edilen kdv =&gt; TEVKİF EDİLEN KDV KADAR  devreden kdv   &lt;   TEVKİF EDİLEN kdv =&gt; DEVREDEN KDV KADAR   İADE HAKKI DOĞMAKTADIR. </vt:lpstr>
      <vt:lpstr>alICILARIN yükümlülük ve haklari</vt:lpstr>
      <vt:lpstr>Tevkif edilen kdv 2 nolu kdv beyannamesi ile beyan edilir ve ödenir.  </vt:lpstr>
      <vt:lpstr>Beyan olunan kdv (ödeme şarti aranmaksizin ) 1 nolu kdv beyannamesinde, tevkifata konu faturada yer alan diğer kdv ile birlikte indirim konusu yapilir.  </vt:lpstr>
      <vt:lpstr>BU ÇALIŞMA EĞİTİM AMAÇLI DÜZENLENMİŞ OLUP, hata ve yanilmadan kaynaklanan TEBLİĞE AYKIRI DURUMLAR VE YORUMLARIN TESPİTİ HALİNDE ESAS OLAN 117 NOLU GENEL TEBLİĞDİR.   Lütfen Konu hakkinda detayli bilgi ve uygulama esaslari için sözleşmeli s.m. Mali müşaviriniz ve yeminli mali müşavirinize başvurunuz.</vt:lpstr>
      <vt:lpstr>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117 SERİ NOLU KDV GENEL TEBLİĞİ İLE GETİRİLEN KDV TEVKİFATI UYGULAMA ESASLARI</dc:title>
  <dc:creator>Adem Özzaim</dc:creator>
  <cp:lastModifiedBy>Adem Özzaim</cp:lastModifiedBy>
  <cp:revision>91</cp:revision>
  <dcterms:created xsi:type="dcterms:W3CDTF">2012-05-17T11:52:35Z</dcterms:created>
  <dcterms:modified xsi:type="dcterms:W3CDTF">2012-06-06T11:40:01Z</dcterms:modified>
</cp:coreProperties>
</file>